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380" r:id="rId2"/>
    <p:sldId id="286" r:id="rId3"/>
    <p:sldId id="287" r:id="rId4"/>
    <p:sldId id="259" r:id="rId5"/>
    <p:sldId id="263" r:id="rId6"/>
    <p:sldId id="262" r:id="rId7"/>
    <p:sldId id="260" r:id="rId8"/>
    <p:sldId id="256" r:id="rId9"/>
    <p:sldId id="291" r:id="rId10"/>
    <p:sldId id="292" r:id="rId11"/>
    <p:sldId id="379" r:id="rId12"/>
    <p:sldId id="377" r:id="rId13"/>
    <p:sldId id="357" r:id="rId14"/>
    <p:sldId id="356" r:id="rId15"/>
    <p:sldId id="329" r:id="rId16"/>
    <p:sldId id="285" r:id="rId17"/>
    <p:sldId id="378" r:id="rId18"/>
    <p:sldId id="331" r:id="rId19"/>
    <p:sldId id="332" r:id="rId20"/>
    <p:sldId id="333" r:id="rId21"/>
    <p:sldId id="334" r:id="rId22"/>
    <p:sldId id="335" r:id="rId23"/>
    <p:sldId id="336" r:id="rId24"/>
    <p:sldId id="338" r:id="rId25"/>
    <p:sldId id="337" r:id="rId26"/>
    <p:sldId id="339" r:id="rId27"/>
    <p:sldId id="264" r:id="rId28"/>
    <p:sldId id="265" r:id="rId29"/>
    <p:sldId id="367" r:id="rId30"/>
    <p:sldId id="301" r:id="rId31"/>
    <p:sldId id="266" r:id="rId32"/>
    <p:sldId id="340" r:id="rId33"/>
    <p:sldId id="341" r:id="rId34"/>
    <p:sldId id="370" r:id="rId35"/>
    <p:sldId id="371" r:id="rId36"/>
    <p:sldId id="372" r:id="rId37"/>
    <p:sldId id="373" r:id="rId38"/>
    <p:sldId id="374" r:id="rId39"/>
    <p:sldId id="375" r:id="rId40"/>
    <p:sldId id="351" r:id="rId41"/>
    <p:sldId id="358" r:id="rId42"/>
    <p:sldId id="359" r:id="rId43"/>
    <p:sldId id="360" r:id="rId44"/>
    <p:sldId id="362" r:id="rId45"/>
    <p:sldId id="361" r:id="rId46"/>
    <p:sldId id="363" r:id="rId47"/>
    <p:sldId id="364" r:id="rId48"/>
    <p:sldId id="365" r:id="rId49"/>
    <p:sldId id="376" r:id="rId50"/>
    <p:sldId id="368" r:id="rId51"/>
    <p:sldId id="312" r:id="rId52"/>
    <p:sldId id="302" r:id="rId53"/>
    <p:sldId id="308" r:id="rId54"/>
    <p:sldId id="369" r:id="rId55"/>
    <p:sldId id="284" r:id="rId56"/>
    <p:sldId id="305" r:id="rId57"/>
    <p:sldId id="307" r:id="rId58"/>
    <p:sldId id="306" r:id="rId59"/>
    <p:sldId id="32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9" autoAdjust="0"/>
  </p:normalViewPr>
  <p:slideViewPr>
    <p:cSldViewPr>
      <p:cViewPr>
        <p:scale>
          <a:sx n="90" d="100"/>
          <a:sy n="90" d="100"/>
        </p:scale>
        <p:origin x="-816"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2A616-331A-4182-B903-C1F6EED8E5AA}" type="doc">
      <dgm:prSet loTypeId="urn:microsoft.com/office/officeart/2008/layout/HexagonCluster" loCatId="relationship" qsTypeId="urn:microsoft.com/office/officeart/2005/8/quickstyle/3d3" qsCatId="3D" csTypeId="urn:microsoft.com/office/officeart/2005/8/colors/accent1_2" csCatId="accent1" phldr="1"/>
      <dgm:spPr/>
      <dgm:t>
        <a:bodyPr/>
        <a:lstStyle/>
        <a:p>
          <a:endParaRPr lang="en-NZ"/>
        </a:p>
      </dgm:t>
    </dgm:pt>
    <dgm:pt modelId="{E18150B1-A0F3-4984-92F6-22B424DCC732}">
      <dgm:prSet phldrT="[Text]"/>
      <dgm:spPr/>
      <dgm:t>
        <a:bodyPr/>
        <a:lstStyle/>
        <a:p>
          <a:r>
            <a:rPr lang="en-US" dirty="0" smtClean="0"/>
            <a:t>Leaning Centre</a:t>
          </a:r>
          <a:endParaRPr lang="en-NZ" dirty="0"/>
        </a:p>
      </dgm:t>
    </dgm:pt>
    <dgm:pt modelId="{1248E811-0D70-4CC2-B60A-A387EBE5DAB0}" type="parTrans" cxnId="{F589F148-2E4B-4791-841D-887B0D9E9BD6}">
      <dgm:prSet/>
      <dgm:spPr/>
      <dgm:t>
        <a:bodyPr/>
        <a:lstStyle/>
        <a:p>
          <a:endParaRPr lang="en-NZ"/>
        </a:p>
      </dgm:t>
    </dgm:pt>
    <dgm:pt modelId="{FCB1C49B-8196-4824-8112-D972391A9D5E}" type="sibTrans" cxnId="{F589F148-2E4B-4791-841D-887B0D9E9BD6}">
      <dgm:prSet/>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7000" r="-7000"/>
          </a:stretch>
        </a:blipFill>
      </dgm:spPr>
      <dgm:t>
        <a:bodyPr/>
        <a:lstStyle/>
        <a:p>
          <a:endParaRPr lang="en-NZ" dirty="0"/>
        </a:p>
      </dgm:t>
    </dgm:pt>
    <dgm:pt modelId="{99EBE566-D4DD-490E-AC44-8135DE61B559}">
      <dgm:prSet phldrT="[Text]"/>
      <dgm:spPr/>
      <dgm:t>
        <a:bodyPr/>
        <a:lstStyle/>
        <a:p>
          <a:r>
            <a:rPr lang="en-US" dirty="0" smtClean="0"/>
            <a:t>Teacher</a:t>
          </a:r>
          <a:endParaRPr lang="en-NZ" dirty="0"/>
        </a:p>
      </dgm:t>
    </dgm:pt>
    <dgm:pt modelId="{60AD5763-52EA-4EF1-9CCC-DD43CBB01CA3}" type="parTrans" cxnId="{88DD081A-9D67-4F77-921A-D81B4B205C15}">
      <dgm:prSet/>
      <dgm:spPr/>
      <dgm:t>
        <a:bodyPr/>
        <a:lstStyle/>
        <a:p>
          <a:endParaRPr lang="en-NZ"/>
        </a:p>
      </dgm:t>
    </dgm:pt>
    <dgm:pt modelId="{D9AA63CD-FC9C-44B1-A600-BD29AD7E0DCF}" type="sibTrans" cxnId="{88DD081A-9D67-4F77-921A-D81B4B205C15}">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t>
        <a:bodyPr/>
        <a:lstStyle/>
        <a:p>
          <a:endParaRPr lang="en-NZ" dirty="0"/>
        </a:p>
      </dgm:t>
    </dgm:pt>
    <dgm:pt modelId="{812FE85B-6BCB-4DAE-BC10-F294C66C96BC}">
      <dgm:prSet phldrT="[Text]"/>
      <dgm:spPr/>
      <dgm:t>
        <a:bodyPr/>
        <a:lstStyle/>
        <a:p>
          <a:r>
            <a:rPr lang="en-US" dirty="0" smtClean="0"/>
            <a:t>Student </a:t>
          </a:r>
          <a:endParaRPr lang="en-NZ" dirty="0"/>
        </a:p>
      </dgm:t>
    </dgm:pt>
    <dgm:pt modelId="{C8EF3E70-6661-4691-A750-120696F22366}" type="parTrans" cxnId="{D78F9B32-5722-4E82-AF1F-8213DC237A48}">
      <dgm:prSet/>
      <dgm:spPr/>
      <dgm:t>
        <a:bodyPr/>
        <a:lstStyle/>
        <a:p>
          <a:endParaRPr lang="en-NZ"/>
        </a:p>
      </dgm:t>
    </dgm:pt>
    <dgm:pt modelId="{3D7AD5DE-3E1A-476F-848A-A1098199A435}" type="sibTrans" cxnId="{D78F9B32-5722-4E82-AF1F-8213DC237A48}">
      <dgm:prSet/>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5000" r="-15000"/>
          </a:stretch>
        </a:blipFill>
      </dgm:spPr>
      <dgm:t>
        <a:bodyPr/>
        <a:lstStyle/>
        <a:p>
          <a:endParaRPr lang="en-NZ" dirty="0"/>
        </a:p>
      </dgm:t>
    </dgm:pt>
    <dgm:pt modelId="{F92C6F93-E7A1-48ED-A139-FBCE585124A0}">
      <dgm:prSet phldrT="[Text]"/>
      <dgm:spPr/>
      <dgm:t>
        <a:bodyPr/>
        <a:lstStyle/>
        <a:p>
          <a:r>
            <a:rPr lang="en-US" dirty="0" smtClean="0"/>
            <a:t>Mentor </a:t>
          </a:r>
          <a:endParaRPr lang="en-NZ" dirty="0"/>
        </a:p>
      </dgm:t>
    </dgm:pt>
    <dgm:pt modelId="{CB2E3465-40A9-4105-81F7-91E96FFF694B}" type="parTrans" cxnId="{B6AF1C6F-8436-4EEB-8A73-65B3CDB9B1A5}">
      <dgm:prSet/>
      <dgm:spPr/>
      <dgm:t>
        <a:bodyPr/>
        <a:lstStyle/>
        <a:p>
          <a:endParaRPr lang="en-NZ"/>
        </a:p>
      </dgm:t>
    </dgm:pt>
    <dgm:pt modelId="{5BF554B7-5401-49F3-9B7F-3E93D60B9E65}" type="sibTrans" cxnId="{B6AF1C6F-8436-4EEB-8A73-65B3CDB9B1A5}">
      <dgm:prSet/>
      <dgm:spPr/>
      <dgm:t>
        <a:bodyPr/>
        <a:lstStyle/>
        <a:p>
          <a:endParaRPr lang="en-NZ" dirty="0"/>
        </a:p>
      </dgm:t>
    </dgm:pt>
    <dgm:pt modelId="{81F15A67-9D6D-4183-B173-7D20F5D611A2}">
      <dgm:prSet phldrT="[Text]"/>
      <dgm:spPr/>
      <dgm:t>
        <a:bodyPr/>
        <a:lstStyle/>
        <a:p>
          <a:r>
            <a:rPr lang="en-US" dirty="0" smtClean="0"/>
            <a:t>Moodle </a:t>
          </a:r>
          <a:endParaRPr lang="en-NZ" dirty="0"/>
        </a:p>
      </dgm:t>
    </dgm:pt>
    <dgm:pt modelId="{9F89C096-FAEB-49BA-BB89-8FA733C0140A}" type="parTrans" cxnId="{95EBF319-F820-42FE-B53C-B7B07D06E6E8}">
      <dgm:prSet/>
      <dgm:spPr/>
      <dgm:t>
        <a:bodyPr/>
        <a:lstStyle/>
        <a:p>
          <a:endParaRPr lang="en-NZ"/>
        </a:p>
      </dgm:t>
    </dgm:pt>
    <dgm:pt modelId="{5251738E-BA7F-4E43-A6E5-68666DA52CFD}" type="sibTrans" cxnId="{95EBF319-F820-42FE-B53C-B7B07D06E6E8}">
      <dgm:prSet/>
      <dgm:spPr/>
      <dgm:t>
        <a:bodyPr/>
        <a:lstStyle/>
        <a:p>
          <a:endParaRPr lang="en-NZ" dirty="0"/>
        </a:p>
      </dgm:t>
    </dgm:pt>
    <dgm:pt modelId="{C28B83B0-CC01-4426-A59D-D2711156A265}" type="pres">
      <dgm:prSet presAssocID="{7AF2A616-331A-4182-B903-C1F6EED8E5AA}" presName="Name0" presStyleCnt="0">
        <dgm:presLayoutVars>
          <dgm:chMax val="21"/>
          <dgm:chPref val="21"/>
        </dgm:presLayoutVars>
      </dgm:prSet>
      <dgm:spPr/>
      <dgm:t>
        <a:bodyPr/>
        <a:lstStyle/>
        <a:p>
          <a:endParaRPr lang="en-NZ"/>
        </a:p>
      </dgm:t>
    </dgm:pt>
    <dgm:pt modelId="{2BD23C1C-9F7B-4A83-9168-30D1ADFDF36E}" type="pres">
      <dgm:prSet presAssocID="{E18150B1-A0F3-4984-92F6-22B424DCC732}" presName="text1" presStyleCnt="0"/>
      <dgm:spPr/>
      <dgm:t>
        <a:bodyPr/>
        <a:lstStyle/>
        <a:p>
          <a:endParaRPr lang="en-NZ"/>
        </a:p>
      </dgm:t>
    </dgm:pt>
    <dgm:pt modelId="{DE8579F4-91A5-4DBE-9D2F-1793E72B74E7}" type="pres">
      <dgm:prSet presAssocID="{E18150B1-A0F3-4984-92F6-22B424DCC732}" presName="textRepeatNode" presStyleLbl="alignNode1" presStyleIdx="0" presStyleCnt="5">
        <dgm:presLayoutVars>
          <dgm:chMax val="0"/>
          <dgm:chPref val="0"/>
          <dgm:bulletEnabled val="1"/>
        </dgm:presLayoutVars>
      </dgm:prSet>
      <dgm:spPr/>
      <dgm:t>
        <a:bodyPr/>
        <a:lstStyle/>
        <a:p>
          <a:endParaRPr lang="en-NZ"/>
        </a:p>
      </dgm:t>
    </dgm:pt>
    <dgm:pt modelId="{84A6FD0D-0555-486B-B585-C067FAA5D371}" type="pres">
      <dgm:prSet presAssocID="{E18150B1-A0F3-4984-92F6-22B424DCC732}" presName="textaccent1" presStyleCnt="0"/>
      <dgm:spPr/>
      <dgm:t>
        <a:bodyPr/>
        <a:lstStyle/>
        <a:p>
          <a:endParaRPr lang="en-NZ"/>
        </a:p>
      </dgm:t>
    </dgm:pt>
    <dgm:pt modelId="{1E7722EE-DBE9-4DDD-86B0-02CB6E1A7E49}" type="pres">
      <dgm:prSet presAssocID="{E18150B1-A0F3-4984-92F6-22B424DCC732}" presName="accentRepeatNode" presStyleLbl="solidAlignAcc1" presStyleIdx="0" presStyleCnt="10"/>
      <dgm:spPr/>
      <dgm:t>
        <a:bodyPr/>
        <a:lstStyle/>
        <a:p>
          <a:endParaRPr lang="en-NZ"/>
        </a:p>
      </dgm:t>
    </dgm:pt>
    <dgm:pt modelId="{1C059432-F1D4-4261-9628-FDC5ADE2ACCB}" type="pres">
      <dgm:prSet presAssocID="{FCB1C49B-8196-4824-8112-D972391A9D5E}" presName="image1" presStyleCnt="0"/>
      <dgm:spPr/>
      <dgm:t>
        <a:bodyPr/>
        <a:lstStyle/>
        <a:p>
          <a:endParaRPr lang="en-NZ"/>
        </a:p>
      </dgm:t>
    </dgm:pt>
    <dgm:pt modelId="{B751D720-2B54-4702-80BB-AC8DFE123AEE}" type="pres">
      <dgm:prSet presAssocID="{FCB1C49B-8196-4824-8112-D972391A9D5E}" presName="imageRepeatNode" presStyleLbl="alignAcc1" presStyleIdx="0" presStyleCnt="5" custLinFactX="70200" custLinFactY="-7600" custLinFactNeighborX="100000" custLinFactNeighborY="-100000"/>
      <dgm:spPr/>
      <dgm:t>
        <a:bodyPr/>
        <a:lstStyle/>
        <a:p>
          <a:endParaRPr lang="en-NZ"/>
        </a:p>
      </dgm:t>
    </dgm:pt>
    <dgm:pt modelId="{B2A794F0-4A08-4342-9A4D-409E0091D880}" type="pres">
      <dgm:prSet presAssocID="{FCB1C49B-8196-4824-8112-D972391A9D5E}" presName="imageaccent1" presStyleCnt="0"/>
      <dgm:spPr/>
      <dgm:t>
        <a:bodyPr/>
        <a:lstStyle/>
        <a:p>
          <a:endParaRPr lang="en-NZ"/>
        </a:p>
      </dgm:t>
    </dgm:pt>
    <dgm:pt modelId="{8357392A-EE21-492B-BA98-5BAABED06CE0}" type="pres">
      <dgm:prSet presAssocID="{FCB1C49B-8196-4824-8112-D972391A9D5E}" presName="accentRepeatNode" presStyleLbl="solidAlignAcc1" presStyleIdx="1" presStyleCnt="10" custLinFactY="-58221" custLinFactNeighborX="14" custLinFactNeighborY="-100000"/>
      <dgm:spPr/>
      <dgm:t>
        <a:bodyPr/>
        <a:lstStyle/>
        <a:p>
          <a:endParaRPr lang="en-NZ"/>
        </a:p>
      </dgm:t>
    </dgm:pt>
    <dgm:pt modelId="{3D864731-50AE-4133-8C2A-7ECCC536EF90}" type="pres">
      <dgm:prSet presAssocID="{99EBE566-D4DD-490E-AC44-8135DE61B559}" presName="text2" presStyleCnt="0"/>
      <dgm:spPr/>
      <dgm:t>
        <a:bodyPr/>
        <a:lstStyle/>
        <a:p>
          <a:endParaRPr lang="en-NZ"/>
        </a:p>
      </dgm:t>
    </dgm:pt>
    <dgm:pt modelId="{75920F73-3C7F-443C-A5C5-17CD865E4249}" type="pres">
      <dgm:prSet presAssocID="{99EBE566-D4DD-490E-AC44-8135DE61B559}" presName="textRepeatNode" presStyleLbl="alignNode1" presStyleIdx="1" presStyleCnt="5" custLinFactNeighborX="-84508" custLinFactNeighborY="-52667">
        <dgm:presLayoutVars>
          <dgm:chMax val="0"/>
          <dgm:chPref val="0"/>
          <dgm:bulletEnabled val="1"/>
        </dgm:presLayoutVars>
      </dgm:prSet>
      <dgm:spPr/>
      <dgm:t>
        <a:bodyPr/>
        <a:lstStyle/>
        <a:p>
          <a:endParaRPr lang="en-NZ"/>
        </a:p>
      </dgm:t>
    </dgm:pt>
    <dgm:pt modelId="{FA0F3338-9F55-4BD1-BA50-BA3920B880E6}" type="pres">
      <dgm:prSet presAssocID="{99EBE566-D4DD-490E-AC44-8135DE61B559}" presName="textaccent2" presStyleCnt="0"/>
      <dgm:spPr/>
      <dgm:t>
        <a:bodyPr/>
        <a:lstStyle/>
        <a:p>
          <a:endParaRPr lang="en-NZ"/>
        </a:p>
      </dgm:t>
    </dgm:pt>
    <dgm:pt modelId="{0121F446-0DA2-4F60-BD72-A6DF090F69DC}" type="pres">
      <dgm:prSet presAssocID="{99EBE566-D4DD-490E-AC44-8135DE61B559}" presName="accentRepeatNode" presStyleLbl="solidAlignAcc1" presStyleIdx="2" presStyleCnt="10"/>
      <dgm:spPr/>
      <dgm:t>
        <a:bodyPr/>
        <a:lstStyle/>
        <a:p>
          <a:endParaRPr lang="en-NZ"/>
        </a:p>
      </dgm:t>
    </dgm:pt>
    <dgm:pt modelId="{CB140EAD-DB6E-432F-968D-2E7654CB353B}" type="pres">
      <dgm:prSet presAssocID="{D9AA63CD-FC9C-44B1-A600-BD29AD7E0DCF}" presName="image2" presStyleCnt="0"/>
      <dgm:spPr/>
      <dgm:t>
        <a:bodyPr/>
        <a:lstStyle/>
        <a:p>
          <a:endParaRPr lang="en-NZ"/>
        </a:p>
      </dgm:t>
    </dgm:pt>
    <dgm:pt modelId="{572AD024-49DA-42E9-9324-60CE8689E988}" type="pres">
      <dgm:prSet presAssocID="{D9AA63CD-FC9C-44B1-A600-BD29AD7E0DCF}" presName="imageRepeatNode" presStyleLbl="alignAcc1" presStyleIdx="1" presStyleCnt="5"/>
      <dgm:spPr/>
      <dgm:t>
        <a:bodyPr/>
        <a:lstStyle/>
        <a:p>
          <a:endParaRPr lang="en-NZ"/>
        </a:p>
      </dgm:t>
    </dgm:pt>
    <dgm:pt modelId="{F4237708-0E39-49E8-890C-93BB86E9F966}" type="pres">
      <dgm:prSet presAssocID="{D9AA63CD-FC9C-44B1-A600-BD29AD7E0DCF}" presName="imageaccent2" presStyleCnt="0"/>
      <dgm:spPr/>
      <dgm:t>
        <a:bodyPr/>
        <a:lstStyle/>
        <a:p>
          <a:endParaRPr lang="en-NZ"/>
        </a:p>
      </dgm:t>
    </dgm:pt>
    <dgm:pt modelId="{BF0AEB52-F1E6-451A-AE51-35EBCD2C9A7E}" type="pres">
      <dgm:prSet presAssocID="{D9AA63CD-FC9C-44B1-A600-BD29AD7E0DCF}" presName="accentRepeatNode" presStyleLbl="solidAlignAcc1" presStyleIdx="3" presStyleCnt="10"/>
      <dgm:spPr/>
      <dgm:t>
        <a:bodyPr/>
        <a:lstStyle/>
        <a:p>
          <a:endParaRPr lang="en-NZ"/>
        </a:p>
      </dgm:t>
    </dgm:pt>
    <dgm:pt modelId="{9DC95C42-3EAE-499B-AFAB-006ED25B4973}" type="pres">
      <dgm:prSet presAssocID="{812FE85B-6BCB-4DAE-BC10-F294C66C96BC}" presName="text3" presStyleCnt="0"/>
      <dgm:spPr/>
      <dgm:t>
        <a:bodyPr/>
        <a:lstStyle/>
        <a:p>
          <a:endParaRPr lang="en-NZ"/>
        </a:p>
      </dgm:t>
    </dgm:pt>
    <dgm:pt modelId="{42C990C4-C422-425B-B8BA-1F9CF2A5E077}" type="pres">
      <dgm:prSet presAssocID="{812FE85B-6BCB-4DAE-BC10-F294C66C96BC}" presName="textRepeatNode" presStyleLbl="alignNode1" presStyleIdx="2" presStyleCnt="5" custLinFactNeighborX="89149" custLinFactNeighborY="56001">
        <dgm:presLayoutVars>
          <dgm:chMax val="0"/>
          <dgm:chPref val="0"/>
          <dgm:bulletEnabled val="1"/>
        </dgm:presLayoutVars>
      </dgm:prSet>
      <dgm:spPr/>
      <dgm:t>
        <a:bodyPr/>
        <a:lstStyle/>
        <a:p>
          <a:endParaRPr lang="en-NZ"/>
        </a:p>
      </dgm:t>
    </dgm:pt>
    <dgm:pt modelId="{DB5192E7-759C-44FF-A7E5-2E679FDE74D7}" type="pres">
      <dgm:prSet presAssocID="{812FE85B-6BCB-4DAE-BC10-F294C66C96BC}" presName="textaccent3" presStyleCnt="0"/>
      <dgm:spPr/>
      <dgm:t>
        <a:bodyPr/>
        <a:lstStyle/>
        <a:p>
          <a:endParaRPr lang="en-NZ"/>
        </a:p>
      </dgm:t>
    </dgm:pt>
    <dgm:pt modelId="{24699462-7A81-4C2D-9ED6-E9FBE3B75F64}" type="pres">
      <dgm:prSet presAssocID="{812FE85B-6BCB-4DAE-BC10-F294C66C96BC}" presName="accentRepeatNode" presStyleLbl="solidAlignAcc1" presStyleIdx="4" presStyleCnt="10"/>
      <dgm:spPr/>
      <dgm:t>
        <a:bodyPr/>
        <a:lstStyle/>
        <a:p>
          <a:endParaRPr lang="en-NZ"/>
        </a:p>
      </dgm:t>
    </dgm:pt>
    <dgm:pt modelId="{95F174A9-6534-4656-A5E9-0B7CF33E0429}" type="pres">
      <dgm:prSet presAssocID="{3D7AD5DE-3E1A-476F-848A-A1098199A435}" presName="image3" presStyleCnt="0"/>
      <dgm:spPr/>
      <dgm:t>
        <a:bodyPr/>
        <a:lstStyle/>
        <a:p>
          <a:endParaRPr lang="en-NZ"/>
        </a:p>
      </dgm:t>
    </dgm:pt>
    <dgm:pt modelId="{C05DEC11-8E88-4974-A0E1-3CA1930822B6}" type="pres">
      <dgm:prSet presAssocID="{3D7AD5DE-3E1A-476F-848A-A1098199A435}" presName="imageRepeatNode" presStyleLbl="alignAcc1" presStyleIdx="2" presStyleCnt="5" custLinFactNeighborX="83134" custLinFactNeighborY="60663"/>
      <dgm:spPr/>
      <dgm:t>
        <a:bodyPr/>
        <a:lstStyle/>
        <a:p>
          <a:endParaRPr lang="en-NZ"/>
        </a:p>
      </dgm:t>
    </dgm:pt>
    <dgm:pt modelId="{DAC4E0D1-81E4-48B3-9B70-D97E315E2FA4}" type="pres">
      <dgm:prSet presAssocID="{3D7AD5DE-3E1A-476F-848A-A1098199A435}" presName="imageaccent3" presStyleCnt="0"/>
      <dgm:spPr/>
      <dgm:t>
        <a:bodyPr/>
        <a:lstStyle/>
        <a:p>
          <a:endParaRPr lang="en-NZ"/>
        </a:p>
      </dgm:t>
    </dgm:pt>
    <dgm:pt modelId="{66715C15-D8A2-4EF6-BEEB-C1DCF81FC7E9}" type="pres">
      <dgm:prSet presAssocID="{3D7AD5DE-3E1A-476F-848A-A1098199A435}" presName="accentRepeatNode" presStyleLbl="solidAlignAcc1" presStyleIdx="5" presStyleCnt="10"/>
      <dgm:spPr/>
      <dgm:t>
        <a:bodyPr/>
        <a:lstStyle/>
        <a:p>
          <a:endParaRPr lang="en-NZ"/>
        </a:p>
      </dgm:t>
    </dgm:pt>
    <dgm:pt modelId="{3765207C-3C29-4BDE-B683-779320A576D1}" type="pres">
      <dgm:prSet presAssocID="{F92C6F93-E7A1-48ED-A139-FBCE585124A0}" presName="text4" presStyleCnt="0"/>
      <dgm:spPr/>
    </dgm:pt>
    <dgm:pt modelId="{D1FA348F-12E3-4E65-A837-7220DEFA4E43}" type="pres">
      <dgm:prSet presAssocID="{F92C6F93-E7A1-48ED-A139-FBCE585124A0}" presName="textRepeatNode" presStyleLbl="alignNode1" presStyleIdx="3" presStyleCnt="5" custLinFactNeighborX="82166" custLinFactNeighborY="54787">
        <dgm:presLayoutVars>
          <dgm:chMax val="0"/>
          <dgm:chPref val="0"/>
          <dgm:bulletEnabled val="1"/>
        </dgm:presLayoutVars>
      </dgm:prSet>
      <dgm:spPr/>
      <dgm:t>
        <a:bodyPr/>
        <a:lstStyle/>
        <a:p>
          <a:endParaRPr lang="en-NZ"/>
        </a:p>
      </dgm:t>
    </dgm:pt>
    <dgm:pt modelId="{17BD66A5-834E-4E09-AF19-96944DDCC019}" type="pres">
      <dgm:prSet presAssocID="{F92C6F93-E7A1-48ED-A139-FBCE585124A0}" presName="textaccent4" presStyleCnt="0"/>
      <dgm:spPr/>
    </dgm:pt>
    <dgm:pt modelId="{38865B95-E9BC-45E5-A51E-46003315AAA0}" type="pres">
      <dgm:prSet presAssocID="{F92C6F93-E7A1-48ED-A139-FBCE585124A0}" presName="accentRepeatNode" presStyleLbl="solidAlignAcc1" presStyleIdx="6" presStyleCnt="10"/>
      <dgm:spPr/>
    </dgm:pt>
    <dgm:pt modelId="{8805D833-AD47-49E8-AFD9-D166141CF825}" type="pres">
      <dgm:prSet presAssocID="{5BF554B7-5401-49F3-9B7F-3E93D60B9E65}" presName="image4" presStyleCnt="0"/>
      <dgm:spPr/>
    </dgm:pt>
    <dgm:pt modelId="{732AA119-D2EC-46F5-A62D-55347098F8A5}" type="pres">
      <dgm:prSet presAssocID="{5BF554B7-5401-49F3-9B7F-3E93D60B9E65}" presName="imageRepeatNode" presStyleLbl="alignAcc1" presStyleIdx="3" presStyleCnt="5" custLinFactX="-71979" custLinFactY="6925" custLinFactNeighborX="-100000" custLinFactNeighborY="100000"/>
      <dgm:spPr/>
      <dgm:t>
        <a:bodyPr/>
        <a:lstStyle/>
        <a:p>
          <a:endParaRPr lang="en-NZ"/>
        </a:p>
      </dgm:t>
    </dgm:pt>
    <dgm:pt modelId="{C57E34FC-D2FE-4AAB-9555-86C42056C864}" type="pres">
      <dgm:prSet presAssocID="{5BF554B7-5401-49F3-9B7F-3E93D60B9E65}" presName="imageaccent4" presStyleCnt="0"/>
      <dgm:spPr/>
    </dgm:pt>
    <dgm:pt modelId="{8F69EB51-68F7-43BC-B181-D5A3525266CA}" type="pres">
      <dgm:prSet presAssocID="{5BF554B7-5401-49F3-9B7F-3E93D60B9E65}" presName="accentRepeatNode" presStyleLbl="solidAlignAcc1" presStyleIdx="7" presStyleCnt="10"/>
      <dgm:spPr/>
    </dgm:pt>
    <dgm:pt modelId="{59E52427-33CC-4090-A563-60913AA930B0}" type="pres">
      <dgm:prSet presAssocID="{81F15A67-9D6D-4183-B173-7D20F5D611A2}" presName="text5" presStyleCnt="0"/>
      <dgm:spPr/>
    </dgm:pt>
    <dgm:pt modelId="{C4E4CE0C-A0B2-4718-AC77-DB9471C47A78}" type="pres">
      <dgm:prSet presAssocID="{81F15A67-9D6D-4183-B173-7D20F5D611A2}" presName="textRepeatNode" presStyleLbl="alignNode1" presStyleIdx="4" presStyleCnt="5" custLinFactX="-68964" custLinFactY="100000" custLinFactNeighborX="-100000" custLinFactNeighborY="117946">
        <dgm:presLayoutVars>
          <dgm:chMax val="0"/>
          <dgm:chPref val="0"/>
          <dgm:bulletEnabled val="1"/>
        </dgm:presLayoutVars>
      </dgm:prSet>
      <dgm:spPr/>
      <dgm:t>
        <a:bodyPr/>
        <a:lstStyle/>
        <a:p>
          <a:endParaRPr lang="en-NZ"/>
        </a:p>
      </dgm:t>
    </dgm:pt>
    <dgm:pt modelId="{5BEE70BA-5A86-4F1C-A8F5-35BAB08DD44F}" type="pres">
      <dgm:prSet presAssocID="{81F15A67-9D6D-4183-B173-7D20F5D611A2}" presName="textaccent5" presStyleCnt="0"/>
      <dgm:spPr/>
    </dgm:pt>
    <dgm:pt modelId="{EA9976AF-DD72-48F5-B4D1-DE42A6A7114E}" type="pres">
      <dgm:prSet presAssocID="{81F15A67-9D6D-4183-B173-7D20F5D611A2}" presName="accentRepeatNode" presStyleLbl="solidAlignAcc1" presStyleIdx="8" presStyleCnt="10" custLinFactX="-815988" custLinFactY="600000" custLinFactNeighborX="-900000" custLinFactNeighborY="603103"/>
      <dgm:spPr/>
    </dgm:pt>
    <dgm:pt modelId="{A6CA3CC5-20D0-46DA-BADA-E185E4D87A49}" type="pres">
      <dgm:prSet presAssocID="{5251738E-BA7F-4E43-A6E5-68666DA52CFD}" presName="image5" presStyleCnt="0"/>
      <dgm:spPr/>
    </dgm:pt>
    <dgm:pt modelId="{4E3BFB70-DC48-4FE3-A267-F139CD9D8F49}" type="pres">
      <dgm:prSet presAssocID="{5251738E-BA7F-4E43-A6E5-68666DA52CFD}" presName="imageRepeatNode" presStyleLbl="alignAcc1" presStyleIdx="4" presStyleCnt="5" custFlipVert="1" custFlipHor="1" custScaleX="90779" custScaleY="89258" custLinFactY="67527" custLinFactNeighborX="-86730" custLinFactNeighborY="100000"/>
      <dgm:spPr/>
      <dgm:t>
        <a:bodyPr/>
        <a:lstStyle/>
        <a:p>
          <a:endParaRPr lang="en-NZ"/>
        </a:p>
      </dgm:t>
    </dgm:pt>
    <dgm:pt modelId="{CFB51934-8FB6-458B-A808-A48088C8858D}" type="pres">
      <dgm:prSet presAssocID="{5251738E-BA7F-4E43-A6E5-68666DA52CFD}" presName="imageaccent5" presStyleCnt="0"/>
      <dgm:spPr/>
    </dgm:pt>
    <dgm:pt modelId="{08BF9B7F-7244-4F48-8430-3924557BE5A3}" type="pres">
      <dgm:prSet presAssocID="{5251738E-BA7F-4E43-A6E5-68666DA52CFD}" presName="accentRepeatNode" presStyleLbl="solidAlignAcc1" presStyleIdx="9" presStyleCnt="10" custLinFactX="-922332" custLinFactY="700000" custLinFactNeighborX="-1000000" custLinFactNeighborY="757221"/>
      <dgm:spPr/>
    </dgm:pt>
  </dgm:ptLst>
  <dgm:cxnLst>
    <dgm:cxn modelId="{F589F148-2E4B-4791-841D-887B0D9E9BD6}" srcId="{7AF2A616-331A-4182-B903-C1F6EED8E5AA}" destId="{E18150B1-A0F3-4984-92F6-22B424DCC732}" srcOrd="0" destOrd="0" parTransId="{1248E811-0D70-4CC2-B60A-A387EBE5DAB0}" sibTransId="{FCB1C49B-8196-4824-8112-D972391A9D5E}"/>
    <dgm:cxn modelId="{88DD081A-9D67-4F77-921A-D81B4B205C15}" srcId="{7AF2A616-331A-4182-B903-C1F6EED8E5AA}" destId="{99EBE566-D4DD-490E-AC44-8135DE61B559}" srcOrd="1" destOrd="0" parTransId="{60AD5763-52EA-4EF1-9CCC-DD43CBB01CA3}" sibTransId="{D9AA63CD-FC9C-44B1-A600-BD29AD7E0DCF}"/>
    <dgm:cxn modelId="{EBA4AF97-BAF1-4C13-96B1-6CCDEB483E42}" type="presOf" srcId="{81F15A67-9D6D-4183-B173-7D20F5D611A2}" destId="{C4E4CE0C-A0B2-4718-AC77-DB9471C47A78}" srcOrd="0" destOrd="0" presId="urn:microsoft.com/office/officeart/2008/layout/HexagonCluster"/>
    <dgm:cxn modelId="{9F2F79F8-CAA2-4B9E-AEFC-FF645A37754E}" type="presOf" srcId="{5BF554B7-5401-49F3-9B7F-3E93D60B9E65}" destId="{732AA119-D2EC-46F5-A62D-55347098F8A5}" srcOrd="0" destOrd="0" presId="urn:microsoft.com/office/officeart/2008/layout/HexagonCluster"/>
    <dgm:cxn modelId="{4DCEDA47-9F2D-4A6E-8A57-152D8B67BD9E}" type="presOf" srcId="{99EBE566-D4DD-490E-AC44-8135DE61B559}" destId="{75920F73-3C7F-443C-A5C5-17CD865E4249}" srcOrd="0" destOrd="0" presId="urn:microsoft.com/office/officeart/2008/layout/HexagonCluster"/>
    <dgm:cxn modelId="{95EBF319-F820-42FE-B53C-B7B07D06E6E8}" srcId="{7AF2A616-331A-4182-B903-C1F6EED8E5AA}" destId="{81F15A67-9D6D-4183-B173-7D20F5D611A2}" srcOrd="4" destOrd="0" parTransId="{9F89C096-FAEB-49BA-BB89-8FA733C0140A}" sibTransId="{5251738E-BA7F-4E43-A6E5-68666DA52CFD}"/>
    <dgm:cxn modelId="{6766B58F-65B9-4A9C-9CB4-3AE552E5498E}" type="presOf" srcId="{D9AA63CD-FC9C-44B1-A600-BD29AD7E0DCF}" destId="{572AD024-49DA-42E9-9324-60CE8689E988}" srcOrd="0" destOrd="0" presId="urn:microsoft.com/office/officeart/2008/layout/HexagonCluster"/>
    <dgm:cxn modelId="{D78F9B32-5722-4E82-AF1F-8213DC237A48}" srcId="{7AF2A616-331A-4182-B903-C1F6EED8E5AA}" destId="{812FE85B-6BCB-4DAE-BC10-F294C66C96BC}" srcOrd="2" destOrd="0" parTransId="{C8EF3E70-6661-4691-A750-120696F22366}" sibTransId="{3D7AD5DE-3E1A-476F-848A-A1098199A435}"/>
    <dgm:cxn modelId="{80E28F6F-A36A-4741-BBB3-4DB97E449C24}" type="presOf" srcId="{FCB1C49B-8196-4824-8112-D972391A9D5E}" destId="{B751D720-2B54-4702-80BB-AC8DFE123AEE}" srcOrd="0" destOrd="0" presId="urn:microsoft.com/office/officeart/2008/layout/HexagonCluster"/>
    <dgm:cxn modelId="{94DEF9C7-2AED-4C75-8828-ECC78D18780A}" type="presOf" srcId="{E18150B1-A0F3-4984-92F6-22B424DCC732}" destId="{DE8579F4-91A5-4DBE-9D2F-1793E72B74E7}" srcOrd="0" destOrd="0" presId="urn:microsoft.com/office/officeart/2008/layout/HexagonCluster"/>
    <dgm:cxn modelId="{CEDAD1A0-D619-4183-9A3A-A553ADE26F13}" type="presOf" srcId="{5251738E-BA7F-4E43-A6E5-68666DA52CFD}" destId="{4E3BFB70-DC48-4FE3-A267-F139CD9D8F49}" srcOrd="0" destOrd="0" presId="urn:microsoft.com/office/officeart/2008/layout/HexagonCluster"/>
    <dgm:cxn modelId="{B6AF1C6F-8436-4EEB-8A73-65B3CDB9B1A5}" srcId="{7AF2A616-331A-4182-B903-C1F6EED8E5AA}" destId="{F92C6F93-E7A1-48ED-A139-FBCE585124A0}" srcOrd="3" destOrd="0" parTransId="{CB2E3465-40A9-4105-81F7-91E96FFF694B}" sibTransId="{5BF554B7-5401-49F3-9B7F-3E93D60B9E65}"/>
    <dgm:cxn modelId="{F023767D-EF0A-4604-829F-0F0DC65AE953}" type="presOf" srcId="{F92C6F93-E7A1-48ED-A139-FBCE585124A0}" destId="{D1FA348F-12E3-4E65-A837-7220DEFA4E43}" srcOrd="0" destOrd="0" presId="urn:microsoft.com/office/officeart/2008/layout/HexagonCluster"/>
    <dgm:cxn modelId="{FD486EFE-02B4-4F8B-88E5-1F58D60E811D}" type="presOf" srcId="{3D7AD5DE-3E1A-476F-848A-A1098199A435}" destId="{C05DEC11-8E88-4974-A0E1-3CA1930822B6}" srcOrd="0" destOrd="0" presId="urn:microsoft.com/office/officeart/2008/layout/HexagonCluster"/>
    <dgm:cxn modelId="{1AEA045F-4BE8-4774-A8D8-5A29D4BBD8A9}" type="presOf" srcId="{7AF2A616-331A-4182-B903-C1F6EED8E5AA}" destId="{C28B83B0-CC01-4426-A59D-D2711156A265}" srcOrd="0" destOrd="0" presId="urn:microsoft.com/office/officeart/2008/layout/HexagonCluster"/>
    <dgm:cxn modelId="{463AC555-894D-4910-8211-BC8DF670B899}" type="presOf" srcId="{812FE85B-6BCB-4DAE-BC10-F294C66C96BC}" destId="{42C990C4-C422-425B-B8BA-1F9CF2A5E077}" srcOrd="0" destOrd="0" presId="urn:microsoft.com/office/officeart/2008/layout/HexagonCluster"/>
    <dgm:cxn modelId="{64C97480-5C8B-4B9E-BA4A-ED31C32E41A2}" type="presParOf" srcId="{C28B83B0-CC01-4426-A59D-D2711156A265}" destId="{2BD23C1C-9F7B-4A83-9168-30D1ADFDF36E}" srcOrd="0" destOrd="0" presId="urn:microsoft.com/office/officeart/2008/layout/HexagonCluster"/>
    <dgm:cxn modelId="{8BE98B73-5E8C-4AA3-979C-BB829A7EF852}" type="presParOf" srcId="{2BD23C1C-9F7B-4A83-9168-30D1ADFDF36E}" destId="{DE8579F4-91A5-4DBE-9D2F-1793E72B74E7}" srcOrd="0" destOrd="0" presId="urn:microsoft.com/office/officeart/2008/layout/HexagonCluster"/>
    <dgm:cxn modelId="{8CA42BF3-FD29-48B7-948F-4D64D816310E}" type="presParOf" srcId="{C28B83B0-CC01-4426-A59D-D2711156A265}" destId="{84A6FD0D-0555-486B-B585-C067FAA5D371}" srcOrd="1" destOrd="0" presId="urn:microsoft.com/office/officeart/2008/layout/HexagonCluster"/>
    <dgm:cxn modelId="{FB08E29B-48C1-4BF2-8818-227D30887558}" type="presParOf" srcId="{84A6FD0D-0555-486B-B585-C067FAA5D371}" destId="{1E7722EE-DBE9-4DDD-86B0-02CB6E1A7E49}" srcOrd="0" destOrd="0" presId="urn:microsoft.com/office/officeart/2008/layout/HexagonCluster"/>
    <dgm:cxn modelId="{82CB3DB5-E3C5-4D09-B38E-C456D97770DD}" type="presParOf" srcId="{C28B83B0-CC01-4426-A59D-D2711156A265}" destId="{1C059432-F1D4-4261-9628-FDC5ADE2ACCB}" srcOrd="2" destOrd="0" presId="urn:microsoft.com/office/officeart/2008/layout/HexagonCluster"/>
    <dgm:cxn modelId="{03A0E9B3-4128-4BEF-9350-88F535106F0E}" type="presParOf" srcId="{1C059432-F1D4-4261-9628-FDC5ADE2ACCB}" destId="{B751D720-2B54-4702-80BB-AC8DFE123AEE}" srcOrd="0" destOrd="0" presId="urn:microsoft.com/office/officeart/2008/layout/HexagonCluster"/>
    <dgm:cxn modelId="{A9FD9857-6CAE-47FB-B2E2-59F14EF71CDE}" type="presParOf" srcId="{C28B83B0-CC01-4426-A59D-D2711156A265}" destId="{B2A794F0-4A08-4342-9A4D-409E0091D880}" srcOrd="3" destOrd="0" presId="urn:microsoft.com/office/officeart/2008/layout/HexagonCluster"/>
    <dgm:cxn modelId="{4EE8E6A0-5187-485F-B2E6-5768652253C3}" type="presParOf" srcId="{B2A794F0-4A08-4342-9A4D-409E0091D880}" destId="{8357392A-EE21-492B-BA98-5BAABED06CE0}" srcOrd="0" destOrd="0" presId="urn:microsoft.com/office/officeart/2008/layout/HexagonCluster"/>
    <dgm:cxn modelId="{B339833C-CBBE-42C7-B3B5-23CA2A5DCD09}" type="presParOf" srcId="{C28B83B0-CC01-4426-A59D-D2711156A265}" destId="{3D864731-50AE-4133-8C2A-7ECCC536EF90}" srcOrd="4" destOrd="0" presId="urn:microsoft.com/office/officeart/2008/layout/HexagonCluster"/>
    <dgm:cxn modelId="{D8E61C79-25DA-43E4-81C6-AF4327C92582}" type="presParOf" srcId="{3D864731-50AE-4133-8C2A-7ECCC536EF90}" destId="{75920F73-3C7F-443C-A5C5-17CD865E4249}" srcOrd="0" destOrd="0" presId="urn:microsoft.com/office/officeart/2008/layout/HexagonCluster"/>
    <dgm:cxn modelId="{3CB6FBEB-1BFA-4253-BE7F-096326426F7C}" type="presParOf" srcId="{C28B83B0-CC01-4426-A59D-D2711156A265}" destId="{FA0F3338-9F55-4BD1-BA50-BA3920B880E6}" srcOrd="5" destOrd="0" presId="urn:microsoft.com/office/officeart/2008/layout/HexagonCluster"/>
    <dgm:cxn modelId="{9D287CD9-439E-4AA9-A7D9-662A898FE0D1}" type="presParOf" srcId="{FA0F3338-9F55-4BD1-BA50-BA3920B880E6}" destId="{0121F446-0DA2-4F60-BD72-A6DF090F69DC}" srcOrd="0" destOrd="0" presId="urn:microsoft.com/office/officeart/2008/layout/HexagonCluster"/>
    <dgm:cxn modelId="{E33C56FB-8002-464E-B8C9-011726A78CA3}" type="presParOf" srcId="{C28B83B0-CC01-4426-A59D-D2711156A265}" destId="{CB140EAD-DB6E-432F-968D-2E7654CB353B}" srcOrd="6" destOrd="0" presId="urn:microsoft.com/office/officeart/2008/layout/HexagonCluster"/>
    <dgm:cxn modelId="{E0CA59B3-D38A-42CC-AA79-5713E7550693}" type="presParOf" srcId="{CB140EAD-DB6E-432F-968D-2E7654CB353B}" destId="{572AD024-49DA-42E9-9324-60CE8689E988}" srcOrd="0" destOrd="0" presId="urn:microsoft.com/office/officeart/2008/layout/HexagonCluster"/>
    <dgm:cxn modelId="{02D63E6B-88F6-4235-9CB3-0095B1CCB264}" type="presParOf" srcId="{C28B83B0-CC01-4426-A59D-D2711156A265}" destId="{F4237708-0E39-49E8-890C-93BB86E9F966}" srcOrd="7" destOrd="0" presId="urn:microsoft.com/office/officeart/2008/layout/HexagonCluster"/>
    <dgm:cxn modelId="{2CB1FBE9-A9F5-494C-A774-B89C3AD55B6F}" type="presParOf" srcId="{F4237708-0E39-49E8-890C-93BB86E9F966}" destId="{BF0AEB52-F1E6-451A-AE51-35EBCD2C9A7E}" srcOrd="0" destOrd="0" presId="urn:microsoft.com/office/officeart/2008/layout/HexagonCluster"/>
    <dgm:cxn modelId="{9BF8DE7F-3AB0-4349-AEDF-39FD3866B202}" type="presParOf" srcId="{C28B83B0-CC01-4426-A59D-D2711156A265}" destId="{9DC95C42-3EAE-499B-AFAB-006ED25B4973}" srcOrd="8" destOrd="0" presId="urn:microsoft.com/office/officeart/2008/layout/HexagonCluster"/>
    <dgm:cxn modelId="{B652AE36-42C5-4B66-8AAA-3ECBF5F44839}" type="presParOf" srcId="{9DC95C42-3EAE-499B-AFAB-006ED25B4973}" destId="{42C990C4-C422-425B-B8BA-1F9CF2A5E077}" srcOrd="0" destOrd="0" presId="urn:microsoft.com/office/officeart/2008/layout/HexagonCluster"/>
    <dgm:cxn modelId="{83F526C7-BAB6-492F-A4A5-183EC3CDC8D6}" type="presParOf" srcId="{C28B83B0-CC01-4426-A59D-D2711156A265}" destId="{DB5192E7-759C-44FF-A7E5-2E679FDE74D7}" srcOrd="9" destOrd="0" presId="urn:microsoft.com/office/officeart/2008/layout/HexagonCluster"/>
    <dgm:cxn modelId="{1EA10A5E-E6F3-487D-93A1-3C3570E742D9}" type="presParOf" srcId="{DB5192E7-759C-44FF-A7E5-2E679FDE74D7}" destId="{24699462-7A81-4C2D-9ED6-E9FBE3B75F64}" srcOrd="0" destOrd="0" presId="urn:microsoft.com/office/officeart/2008/layout/HexagonCluster"/>
    <dgm:cxn modelId="{9BFCABAB-13C1-49BA-8BEF-6AB11134033B}" type="presParOf" srcId="{C28B83B0-CC01-4426-A59D-D2711156A265}" destId="{95F174A9-6534-4656-A5E9-0B7CF33E0429}" srcOrd="10" destOrd="0" presId="urn:microsoft.com/office/officeart/2008/layout/HexagonCluster"/>
    <dgm:cxn modelId="{7135F5AF-0F69-4424-AFB9-F99246FC5591}" type="presParOf" srcId="{95F174A9-6534-4656-A5E9-0B7CF33E0429}" destId="{C05DEC11-8E88-4974-A0E1-3CA1930822B6}" srcOrd="0" destOrd="0" presId="urn:microsoft.com/office/officeart/2008/layout/HexagonCluster"/>
    <dgm:cxn modelId="{95013DCE-BEB7-4D12-AC8D-BAED8E6AB64A}" type="presParOf" srcId="{C28B83B0-CC01-4426-A59D-D2711156A265}" destId="{DAC4E0D1-81E4-48B3-9B70-D97E315E2FA4}" srcOrd="11" destOrd="0" presId="urn:microsoft.com/office/officeart/2008/layout/HexagonCluster"/>
    <dgm:cxn modelId="{B6AB6EC7-09ED-4F0D-B254-5A74C300E893}" type="presParOf" srcId="{DAC4E0D1-81E4-48B3-9B70-D97E315E2FA4}" destId="{66715C15-D8A2-4EF6-BEEB-C1DCF81FC7E9}" srcOrd="0" destOrd="0" presId="urn:microsoft.com/office/officeart/2008/layout/HexagonCluster"/>
    <dgm:cxn modelId="{1FB0430C-DC27-4E94-9DFC-1B54F940F785}" type="presParOf" srcId="{C28B83B0-CC01-4426-A59D-D2711156A265}" destId="{3765207C-3C29-4BDE-B683-779320A576D1}" srcOrd="12" destOrd="0" presId="urn:microsoft.com/office/officeart/2008/layout/HexagonCluster"/>
    <dgm:cxn modelId="{13F30C3F-215C-445D-8929-6FEDAB43D682}" type="presParOf" srcId="{3765207C-3C29-4BDE-B683-779320A576D1}" destId="{D1FA348F-12E3-4E65-A837-7220DEFA4E43}" srcOrd="0" destOrd="0" presId="urn:microsoft.com/office/officeart/2008/layout/HexagonCluster"/>
    <dgm:cxn modelId="{338D3F38-915C-41A3-9F54-879DE98F655D}" type="presParOf" srcId="{C28B83B0-CC01-4426-A59D-D2711156A265}" destId="{17BD66A5-834E-4E09-AF19-96944DDCC019}" srcOrd="13" destOrd="0" presId="urn:microsoft.com/office/officeart/2008/layout/HexagonCluster"/>
    <dgm:cxn modelId="{C3B2523B-4A98-4C2A-A6AD-69F3EC051C20}" type="presParOf" srcId="{17BD66A5-834E-4E09-AF19-96944DDCC019}" destId="{38865B95-E9BC-45E5-A51E-46003315AAA0}" srcOrd="0" destOrd="0" presId="urn:microsoft.com/office/officeart/2008/layout/HexagonCluster"/>
    <dgm:cxn modelId="{E1BCAE1C-0001-4F60-A7C2-2B151E30C79B}" type="presParOf" srcId="{C28B83B0-CC01-4426-A59D-D2711156A265}" destId="{8805D833-AD47-49E8-AFD9-D166141CF825}" srcOrd="14" destOrd="0" presId="urn:microsoft.com/office/officeart/2008/layout/HexagonCluster"/>
    <dgm:cxn modelId="{63359BE2-684F-4966-A8F3-39396CE65971}" type="presParOf" srcId="{8805D833-AD47-49E8-AFD9-D166141CF825}" destId="{732AA119-D2EC-46F5-A62D-55347098F8A5}" srcOrd="0" destOrd="0" presId="urn:microsoft.com/office/officeart/2008/layout/HexagonCluster"/>
    <dgm:cxn modelId="{EA91B19A-1703-484E-A252-2FD0F3C89733}" type="presParOf" srcId="{C28B83B0-CC01-4426-A59D-D2711156A265}" destId="{C57E34FC-D2FE-4AAB-9555-86C42056C864}" srcOrd="15" destOrd="0" presId="urn:microsoft.com/office/officeart/2008/layout/HexagonCluster"/>
    <dgm:cxn modelId="{89F9BE67-26EB-496D-9C57-EC135B5DC089}" type="presParOf" srcId="{C57E34FC-D2FE-4AAB-9555-86C42056C864}" destId="{8F69EB51-68F7-43BC-B181-D5A3525266CA}" srcOrd="0" destOrd="0" presId="urn:microsoft.com/office/officeart/2008/layout/HexagonCluster"/>
    <dgm:cxn modelId="{DCE8CC1A-E7CD-46F1-9CDE-368D40C9E075}" type="presParOf" srcId="{C28B83B0-CC01-4426-A59D-D2711156A265}" destId="{59E52427-33CC-4090-A563-60913AA930B0}" srcOrd="16" destOrd="0" presId="urn:microsoft.com/office/officeart/2008/layout/HexagonCluster"/>
    <dgm:cxn modelId="{EA481905-79EE-43DD-B1E8-3E82A585B978}" type="presParOf" srcId="{59E52427-33CC-4090-A563-60913AA930B0}" destId="{C4E4CE0C-A0B2-4718-AC77-DB9471C47A78}" srcOrd="0" destOrd="0" presId="urn:microsoft.com/office/officeart/2008/layout/HexagonCluster"/>
    <dgm:cxn modelId="{324BB222-8AE1-4406-987C-1B1B49EFFB24}" type="presParOf" srcId="{C28B83B0-CC01-4426-A59D-D2711156A265}" destId="{5BEE70BA-5A86-4F1C-A8F5-35BAB08DD44F}" srcOrd="17" destOrd="0" presId="urn:microsoft.com/office/officeart/2008/layout/HexagonCluster"/>
    <dgm:cxn modelId="{3C7917A6-9456-4543-A65C-042DBEFDDFA1}" type="presParOf" srcId="{5BEE70BA-5A86-4F1C-A8F5-35BAB08DD44F}" destId="{EA9976AF-DD72-48F5-B4D1-DE42A6A7114E}" srcOrd="0" destOrd="0" presId="urn:microsoft.com/office/officeart/2008/layout/HexagonCluster"/>
    <dgm:cxn modelId="{8C0E99FF-65A2-44CC-BED0-3A4058429867}" type="presParOf" srcId="{C28B83B0-CC01-4426-A59D-D2711156A265}" destId="{A6CA3CC5-20D0-46DA-BADA-E185E4D87A49}" srcOrd="18" destOrd="0" presId="urn:microsoft.com/office/officeart/2008/layout/HexagonCluster"/>
    <dgm:cxn modelId="{28E5A1BC-21AC-443F-BD25-FFFB1FE61F2D}" type="presParOf" srcId="{A6CA3CC5-20D0-46DA-BADA-E185E4D87A49}" destId="{4E3BFB70-DC48-4FE3-A267-F139CD9D8F49}" srcOrd="0" destOrd="0" presId="urn:microsoft.com/office/officeart/2008/layout/HexagonCluster"/>
    <dgm:cxn modelId="{B1CD3EBA-294D-4C89-9694-53B1EE16B924}" type="presParOf" srcId="{C28B83B0-CC01-4426-A59D-D2711156A265}" destId="{CFB51934-8FB6-458B-A808-A48088C8858D}" srcOrd="19" destOrd="0" presId="urn:microsoft.com/office/officeart/2008/layout/HexagonCluster"/>
    <dgm:cxn modelId="{8C72B7B8-CA25-460A-AC26-93E24B66C6F3}" type="presParOf" srcId="{CFB51934-8FB6-458B-A808-A48088C8858D}" destId="{08BF9B7F-7244-4F48-8430-3924557BE5A3}"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8579F4-91A5-4DBE-9D2F-1793E72B74E7}">
      <dsp:nvSpPr>
        <dsp:cNvPr id="0" name=""/>
        <dsp:cNvSpPr/>
      </dsp:nvSpPr>
      <dsp:spPr>
        <a:xfrm>
          <a:off x="1379996" y="3467950"/>
          <a:ext cx="1561781" cy="1340835"/>
        </a:xfrm>
        <a:prstGeom prst="hexagon">
          <a:avLst>
            <a:gd name="adj" fmla="val 2500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Leaning Centre</a:t>
          </a:r>
          <a:endParaRPr lang="en-NZ" sz="2400" kern="1200" dirty="0"/>
        </a:p>
      </dsp:txBody>
      <dsp:txXfrm>
        <a:off x="1379996" y="3467950"/>
        <a:ext cx="1561781" cy="1340835"/>
      </dsp:txXfrm>
    </dsp:sp>
    <dsp:sp modelId="{1E7722EE-DBE9-4DDD-86B0-02CB6E1A7E49}">
      <dsp:nvSpPr>
        <dsp:cNvPr id="0" name=""/>
        <dsp:cNvSpPr/>
      </dsp:nvSpPr>
      <dsp:spPr>
        <a:xfrm>
          <a:off x="1417260" y="4067525"/>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751D720-2B54-4702-80BB-AC8DFE123AEE}">
      <dsp:nvSpPr>
        <dsp:cNvPr id="0" name=""/>
        <dsp:cNvSpPr/>
      </dsp:nvSpPr>
      <dsp:spPr>
        <a:xfrm>
          <a:off x="2694155" y="1283950"/>
          <a:ext cx="1561781" cy="134083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357392A-EE21-492B-BA98-5BAABED06CE0}">
      <dsp:nvSpPr>
        <dsp:cNvPr id="0" name=""/>
        <dsp:cNvSpPr/>
      </dsp:nvSpPr>
      <dsp:spPr>
        <a:xfrm>
          <a:off x="1105923" y="3640980"/>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5920F73-3C7F-443C-A5C5-17CD865E4249}">
      <dsp:nvSpPr>
        <dsp:cNvPr id="0" name=""/>
        <dsp:cNvSpPr/>
      </dsp:nvSpPr>
      <dsp:spPr>
        <a:xfrm>
          <a:off x="1404159" y="2016228"/>
          <a:ext cx="1561781" cy="1340835"/>
        </a:xfrm>
        <a:prstGeom prst="hexagon">
          <a:avLst>
            <a:gd name="adj" fmla="val 2500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Teacher</a:t>
          </a:r>
          <a:endParaRPr lang="en-NZ" sz="2400" kern="1200" dirty="0"/>
        </a:p>
      </dsp:txBody>
      <dsp:txXfrm>
        <a:off x="1404159" y="2016228"/>
        <a:ext cx="1561781" cy="1340835"/>
      </dsp:txXfrm>
    </dsp:sp>
    <dsp:sp modelId="{0121F446-0DA2-4F60-BD72-A6DF090F69DC}">
      <dsp:nvSpPr>
        <dsp:cNvPr id="0" name=""/>
        <dsp:cNvSpPr/>
      </dsp:nvSpPr>
      <dsp:spPr>
        <a:xfrm>
          <a:off x="3798853" y="3882299"/>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72AD024-49DA-42E9-9324-60CE8689E988}">
      <dsp:nvSpPr>
        <dsp:cNvPr id="0" name=""/>
        <dsp:cNvSpPr/>
      </dsp:nvSpPr>
      <dsp:spPr>
        <a:xfrm>
          <a:off x="4067154" y="3465095"/>
          <a:ext cx="1561781" cy="134083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F0AEB52-F1E6-451A-AE51-35EBCD2C9A7E}">
      <dsp:nvSpPr>
        <dsp:cNvPr id="0" name=""/>
        <dsp:cNvSpPr/>
      </dsp:nvSpPr>
      <dsp:spPr>
        <a:xfrm>
          <a:off x="4105247" y="4061815"/>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2C990C4-C422-425B-B8BA-1F9CF2A5E077}">
      <dsp:nvSpPr>
        <dsp:cNvPr id="0" name=""/>
        <dsp:cNvSpPr/>
      </dsp:nvSpPr>
      <dsp:spPr>
        <a:xfrm>
          <a:off x="2772308" y="2736310"/>
          <a:ext cx="1561781" cy="1340835"/>
        </a:xfrm>
        <a:prstGeom prst="hexagon">
          <a:avLst>
            <a:gd name="adj" fmla="val 2500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Student </a:t>
          </a:r>
          <a:endParaRPr lang="en-NZ" sz="2400" kern="1200" dirty="0"/>
        </a:p>
      </dsp:txBody>
      <dsp:txXfrm>
        <a:off x="2772308" y="2736310"/>
        <a:ext cx="1561781" cy="1340835"/>
      </dsp:txXfrm>
    </dsp:sp>
    <dsp:sp modelId="{24699462-7A81-4C2D-9ED6-E9FBE3B75F64}">
      <dsp:nvSpPr>
        <dsp:cNvPr id="0" name=""/>
        <dsp:cNvSpPr/>
      </dsp:nvSpPr>
      <dsp:spPr>
        <a:xfrm>
          <a:off x="2449891" y="2010768"/>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05DEC11-8E88-4974-A0E1-3CA1930822B6}">
      <dsp:nvSpPr>
        <dsp:cNvPr id="0" name=""/>
        <dsp:cNvSpPr/>
      </dsp:nvSpPr>
      <dsp:spPr>
        <a:xfrm>
          <a:off x="4022361" y="2053277"/>
          <a:ext cx="1561781" cy="134083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6715C15-D8A2-4EF6-BEEB-C1DCF81FC7E9}">
      <dsp:nvSpPr>
        <dsp:cNvPr id="0" name=""/>
        <dsp:cNvSpPr/>
      </dsp:nvSpPr>
      <dsp:spPr>
        <a:xfrm>
          <a:off x="2767878" y="1834107"/>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1FA348F-12E3-4E65-A837-7220DEFA4E43}">
      <dsp:nvSpPr>
        <dsp:cNvPr id="0" name=""/>
        <dsp:cNvSpPr/>
      </dsp:nvSpPr>
      <dsp:spPr>
        <a:xfrm>
          <a:off x="5350408" y="2717177"/>
          <a:ext cx="1561781" cy="1340835"/>
        </a:xfrm>
        <a:prstGeom prst="hexagon">
          <a:avLst>
            <a:gd name="adj" fmla="val 2500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Mentor </a:t>
          </a:r>
          <a:endParaRPr lang="en-NZ" sz="2400" kern="1200" dirty="0"/>
        </a:p>
      </dsp:txBody>
      <dsp:txXfrm>
        <a:off x="5350408" y="2717177"/>
        <a:ext cx="1561781" cy="1340835"/>
      </dsp:txXfrm>
    </dsp:sp>
    <dsp:sp modelId="{38865B95-E9BC-45E5-A51E-46003315AAA0}">
      <dsp:nvSpPr>
        <dsp:cNvPr id="0" name=""/>
        <dsp:cNvSpPr/>
      </dsp:nvSpPr>
      <dsp:spPr>
        <a:xfrm>
          <a:off x="5418600" y="2576795"/>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32AA119-D2EC-46F5-A62D-55347098F8A5}">
      <dsp:nvSpPr>
        <dsp:cNvPr id="0" name=""/>
        <dsp:cNvSpPr/>
      </dsp:nvSpPr>
      <dsp:spPr>
        <a:xfrm>
          <a:off x="2725211" y="4170014"/>
          <a:ext cx="1561781" cy="1340835"/>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F69EB51-68F7-43BC-B181-D5A3525266CA}">
      <dsp:nvSpPr>
        <dsp:cNvPr id="0" name=""/>
        <dsp:cNvSpPr/>
      </dsp:nvSpPr>
      <dsp:spPr>
        <a:xfrm>
          <a:off x="5715885" y="2760594"/>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4E4CE0C-A0B2-4718-AC77-DB9471C47A78}">
      <dsp:nvSpPr>
        <dsp:cNvPr id="0" name=""/>
        <dsp:cNvSpPr/>
      </dsp:nvSpPr>
      <dsp:spPr>
        <a:xfrm>
          <a:off x="2772299" y="4176459"/>
          <a:ext cx="1561781" cy="1340835"/>
        </a:xfrm>
        <a:prstGeom prst="hexagon">
          <a:avLst>
            <a:gd name="adj" fmla="val 25000"/>
            <a:gd name="vf" fmla="val 11547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dirty="0" smtClean="0"/>
            <a:t>Moodle </a:t>
          </a:r>
          <a:endParaRPr lang="en-NZ" sz="2400" kern="1200" dirty="0"/>
        </a:p>
      </dsp:txBody>
      <dsp:txXfrm>
        <a:off x="2772299" y="4176459"/>
        <a:ext cx="1561781" cy="1340835"/>
      </dsp:txXfrm>
    </dsp:sp>
    <dsp:sp modelId="{EA9976AF-DD72-48F5-B4D1-DE42A6A7114E}">
      <dsp:nvSpPr>
        <dsp:cNvPr id="0" name=""/>
        <dsp:cNvSpPr/>
      </dsp:nvSpPr>
      <dsp:spPr>
        <a:xfrm>
          <a:off x="3636403" y="3744416"/>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E3BFB70-DC48-4FE3-A267-F139CD9D8F49}">
      <dsp:nvSpPr>
        <dsp:cNvPr id="0" name=""/>
        <dsp:cNvSpPr/>
      </dsp:nvSpPr>
      <dsp:spPr>
        <a:xfrm flipH="1" flipV="1">
          <a:off x="5472614" y="4320481"/>
          <a:ext cx="1417769" cy="1196803"/>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8BF9B7F-7244-4F48-8430-3924557BE5A3}">
      <dsp:nvSpPr>
        <dsp:cNvPr id="0" name=""/>
        <dsp:cNvSpPr/>
      </dsp:nvSpPr>
      <dsp:spPr>
        <a:xfrm>
          <a:off x="3564394" y="4320479"/>
          <a:ext cx="182180" cy="15703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7F4F3-73C9-4200-8359-C2BA7A75EC71}" type="datetimeFigureOut">
              <a:rPr lang="en-NZ" smtClean="0"/>
              <a:pPr/>
              <a:t>3/08/2014</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05933-3868-4CDE-B9D8-13117129391D}" type="slidenum">
              <a:rPr lang="en-NZ" smtClean="0"/>
              <a:pPr/>
              <a:t>‹#›</a:t>
            </a:fld>
            <a:endParaRPr lang="en-NZ"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r>
              <a:rPr lang="en-NZ" dirty="0" smtClean="0">
                <a:latin typeface="Gill Sans"/>
              </a:rPr>
              <a:t>The Teacher before using Livewire Learning as a self-directed learning resource. </a:t>
            </a:r>
            <a:r>
              <a:rPr lang="en-NZ" dirty="0" smtClean="0">
                <a:latin typeface="Gill Sans"/>
                <a:sym typeface="Wingdings" pitchFamily="2" charset="2"/>
              </a:rPr>
              <a:t></a:t>
            </a:r>
            <a:endParaRPr lang="en-NZ" dirty="0" smtClean="0">
              <a:latin typeface="Gill Sans"/>
            </a:endParaRPr>
          </a:p>
        </p:txBody>
      </p:sp>
      <p:sp>
        <p:nvSpPr>
          <p:cNvPr id="54276" name="Slide Number Placeholder 3"/>
          <p:cNvSpPr>
            <a:spLocks noGrp="1"/>
          </p:cNvSpPr>
          <p:nvPr>
            <p:ph type="sldNum" sz="quarter" idx="5"/>
          </p:nvPr>
        </p:nvSpPr>
        <p:spPr>
          <a:noFill/>
        </p:spPr>
        <p:txBody>
          <a:bodyPr/>
          <a:lstStyle/>
          <a:p>
            <a:fld id="{42B091EB-C0E9-4E24-B6FA-52DCC823B844}"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b="1" dirty="0" smtClean="0"/>
              <a:t>Ways I have facilitated SDL in</a:t>
            </a:r>
            <a:r>
              <a:rPr lang="en-NZ" b="1" baseline="0" dirty="0" smtClean="0"/>
              <a:t> my classes:</a:t>
            </a:r>
            <a:r>
              <a:rPr lang="en-NZ" baseline="0" dirty="0" smtClean="0"/>
              <a:t/>
            </a:r>
            <a:br>
              <a:rPr lang="en-NZ" baseline="0" dirty="0" smtClean="0"/>
            </a:br>
            <a:r>
              <a:rPr lang="en-NZ" dirty="0" smtClean="0"/>
              <a:t>1</a:t>
            </a:r>
            <a:r>
              <a:rPr lang="en-NZ" dirty="0" smtClean="0"/>
              <a:t>. Year 13: </a:t>
            </a:r>
            <a:r>
              <a:rPr lang="en-NZ" dirty="0" smtClean="0"/>
              <a:t/>
            </a:r>
            <a:br>
              <a:rPr lang="en-NZ" dirty="0" smtClean="0"/>
            </a:br>
            <a:r>
              <a:rPr lang="en-NZ" dirty="0" smtClean="0"/>
              <a:t>In </a:t>
            </a:r>
            <a:r>
              <a:rPr lang="en-NZ" dirty="0" smtClean="0"/>
              <a:t>2011</a:t>
            </a:r>
            <a:r>
              <a:rPr lang="en-NZ" baseline="0" dirty="0" smtClean="0"/>
              <a:t> </a:t>
            </a:r>
            <a:r>
              <a:rPr lang="en-NZ" baseline="0" dirty="0" smtClean="0"/>
              <a:t>as part of transitioning to full VC classes my </a:t>
            </a:r>
            <a:r>
              <a:rPr lang="en-NZ" baseline="0" dirty="0" smtClean="0"/>
              <a:t>Yr 13 class had 2 periods of face to face teaching and 2 periods where students worked independently, accessed material from the LMS Moodle platform or had conferences with me. Our study of King Lear worked well – contact me for details.</a:t>
            </a:r>
            <a:br>
              <a:rPr lang="en-NZ" baseline="0" dirty="0" smtClean="0"/>
            </a:br>
            <a:r>
              <a:rPr lang="en-NZ" baseline="0" dirty="0" smtClean="0"/>
              <a:t>2. Year 9-10 combined class: </a:t>
            </a:r>
            <a:br>
              <a:rPr lang="en-NZ" baseline="0" dirty="0" smtClean="0"/>
            </a:br>
            <a:r>
              <a:rPr lang="en-NZ" baseline="0" dirty="0" smtClean="0"/>
              <a:t>a. Yr 9 students work independently on their autobiographies while we study Roald Dahl’s </a:t>
            </a:r>
            <a:r>
              <a:rPr lang="en-NZ" u="sng" baseline="0" dirty="0" smtClean="0"/>
              <a:t>Boy</a:t>
            </a:r>
            <a:r>
              <a:rPr lang="en-NZ" u="none" baseline="0" dirty="0" smtClean="0"/>
              <a:t> and explore aspects of style – tone, language, description – etc that they can weave into their own writing.</a:t>
            </a:r>
            <a:br>
              <a:rPr lang="en-NZ" u="none" baseline="0" dirty="0" smtClean="0"/>
            </a:br>
            <a:r>
              <a:rPr lang="en-NZ" u="none" baseline="0" dirty="0" smtClean="0"/>
              <a:t>b. Year 10 students, during their study of Boy in Stripped Pyjamas, work in groups taking responsibility for reading assigned chapter summaries and analyses written by students from previous years. They read, analyse, evaluate and improve on the summaries and then present them to the other groups. Copies of the improved version are made available on the shared area of the school’s file server so each student can save a copy.</a:t>
            </a:r>
            <a:br>
              <a:rPr lang="en-NZ" u="none" baseline="0" dirty="0" smtClean="0"/>
            </a:br>
            <a:r>
              <a:rPr lang="en-NZ" u="none" baseline="0" dirty="0" smtClean="0"/>
              <a:t>c. </a:t>
            </a:r>
            <a:r>
              <a:rPr lang="en-NZ" sz="1200" kern="1200" baseline="0" dirty="0" smtClean="0">
                <a:solidFill>
                  <a:schemeClr val="tx1"/>
                </a:solidFill>
                <a:latin typeface="+mn-lt"/>
                <a:ea typeface="+mn-ea"/>
                <a:cs typeface="+mn-cs"/>
              </a:rPr>
              <a:t>Short Story study:</a:t>
            </a:r>
            <a:br>
              <a:rPr lang="en-NZ" sz="1200" kern="1200" baseline="0" dirty="0" smtClean="0">
                <a:solidFill>
                  <a:schemeClr val="tx1"/>
                </a:solidFill>
                <a:latin typeface="+mn-lt"/>
                <a:ea typeface="+mn-ea"/>
                <a:cs typeface="+mn-cs"/>
              </a:rPr>
            </a:br>
            <a:r>
              <a:rPr lang="en-NZ" sz="1200" kern="1200" baseline="0" dirty="0" smtClean="0">
                <a:solidFill>
                  <a:schemeClr val="tx1"/>
                </a:solidFill>
                <a:latin typeface="+mn-lt"/>
                <a:ea typeface="+mn-ea"/>
                <a:cs typeface="+mn-cs"/>
              </a:rPr>
              <a:t>- We read and discussed two short stories in class</a:t>
            </a:r>
            <a:br>
              <a:rPr lang="en-NZ" sz="1200" kern="1200" baseline="0" dirty="0" smtClean="0">
                <a:solidFill>
                  <a:schemeClr val="tx1"/>
                </a:solidFill>
                <a:latin typeface="+mn-lt"/>
                <a:ea typeface="+mn-ea"/>
                <a:cs typeface="+mn-cs"/>
              </a:rPr>
            </a:br>
            <a:r>
              <a:rPr lang="en-NZ" sz="1200" kern="1200" baseline="0" dirty="0" smtClean="0">
                <a:solidFill>
                  <a:schemeClr val="tx1"/>
                </a:solidFill>
                <a:latin typeface="+mn-lt"/>
                <a:ea typeface="+mn-ea"/>
                <a:cs typeface="+mn-cs"/>
              </a:rPr>
              <a:t> - created a mind map of key features on the board</a:t>
            </a:r>
            <a:br>
              <a:rPr lang="en-NZ" sz="1200" kern="1200" baseline="0" dirty="0" smtClean="0">
                <a:solidFill>
                  <a:schemeClr val="tx1"/>
                </a:solidFill>
                <a:latin typeface="+mn-lt"/>
                <a:ea typeface="+mn-ea"/>
                <a:cs typeface="+mn-cs"/>
              </a:rPr>
            </a:br>
            <a:r>
              <a:rPr lang="en-NZ" sz="1200" kern="1200" baseline="0" dirty="0" smtClean="0">
                <a:solidFill>
                  <a:schemeClr val="tx1"/>
                </a:solidFill>
                <a:latin typeface="+mn-lt"/>
                <a:ea typeface="+mn-ea"/>
                <a:cs typeface="+mn-cs"/>
              </a:rPr>
              <a:t> - students then answered a Livewire module with teaching notes and questions on Key Features of the Short Story</a:t>
            </a:r>
            <a:br>
              <a:rPr lang="en-NZ" sz="1200" kern="1200" baseline="0" dirty="0" smtClean="0">
                <a:solidFill>
                  <a:schemeClr val="tx1"/>
                </a:solidFill>
                <a:latin typeface="+mn-lt"/>
                <a:ea typeface="+mn-ea"/>
                <a:cs typeface="+mn-cs"/>
              </a:rPr>
            </a:br>
            <a:r>
              <a:rPr lang="en-NZ" sz="1200" kern="1200" baseline="0" dirty="0" smtClean="0">
                <a:solidFill>
                  <a:schemeClr val="tx1"/>
                </a:solidFill>
                <a:latin typeface="+mn-lt"/>
                <a:ea typeface="+mn-ea"/>
                <a:cs typeface="+mn-cs"/>
              </a:rPr>
              <a:t> - we added notes to the class mind map</a:t>
            </a:r>
            <a:br>
              <a:rPr lang="en-NZ" sz="1200" kern="1200" baseline="0" dirty="0" smtClean="0">
                <a:solidFill>
                  <a:schemeClr val="tx1"/>
                </a:solidFill>
                <a:latin typeface="+mn-lt"/>
                <a:ea typeface="+mn-ea"/>
                <a:cs typeface="+mn-cs"/>
              </a:rPr>
            </a:br>
            <a:r>
              <a:rPr lang="en-NZ" sz="1200" kern="1200" baseline="0" dirty="0" smtClean="0">
                <a:solidFill>
                  <a:schemeClr val="tx1"/>
                </a:solidFill>
                <a:latin typeface="+mn-lt"/>
                <a:ea typeface="+mn-ea"/>
                <a:cs typeface="+mn-cs"/>
              </a:rPr>
              <a:t> - then students added these new points to their own copy. </a:t>
            </a:r>
            <a:r>
              <a:rPr lang="en-NZ" u="none" baseline="0" dirty="0" smtClean="0"/>
              <a:t/>
            </a:r>
            <a:br>
              <a:rPr lang="en-NZ" u="none" baseline="0" dirty="0" smtClean="0"/>
            </a:br>
            <a:r>
              <a:rPr lang="en-NZ" u="none" baseline="0" dirty="0" smtClean="0"/>
              <a:t>3. Year 11 and 12:</a:t>
            </a:r>
            <a:br>
              <a:rPr lang="en-NZ" u="none" baseline="0" dirty="0" smtClean="0"/>
            </a:br>
            <a:r>
              <a:rPr lang="en-NZ" u="none" baseline="0" dirty="0" smtClean="0"/>
              <a:t>AS 1.3 and 2.3 Unfamiliar Text – this is an extension standard. Students work independently using Livewire Learning as follows:</a:t>
            </a:r>
            <a:br>
              <a:rPr lang="en-NZ" u="none" baseline="0" dirty="0" smtClean="0"/>
            </a:br>
            <a:r>
              <a:rPr lang="en-NZ" u="none" baseline="0" dirty="0" smtClean="0"/>
              <a:t>a. the student works through the modules in the Language Features, Poetic Devices, Sentence Structure folders </a:t>
            </a:r>
          </a:p>
          <a:p>
            <a:r>
              <a:rPr lang="en-NZ" u="none" baseline="0" dirty="0" smtClean="0"/>
              <a:t>b. the student selects (or the teacher suggests) a close reading passage from the workbook.</a:t>
            </a:r>
          </a:p>
          <a:p>
            <a:r>
              <a:rPr lang="en-NZ" u="none" baseline="0" dirty="0" smtClean="0"/>
              <a:t>c. the student, working at home or school, answers the interactive Livewire questions on the passage, getting instant feedback and explanations. (Livewire works particularly well on an iPad, or iPhone for that matter.) </a:t>
            </a:r>
          </a:p>
          <a:p>
            <a:r>
              <a:rPr lang="en-NZ" u="none" baseline="0" dirty="0" smtClean="0"/>
              <a:t>d. the teacher can track the student's progress via the adminsuite; the student can record their scores in the work book.</a:t>
            </a:r>
          </a:p>
          <a:p>
            <a:r>
              <a:rPr lang="en-NZ" u="none" baseline="0" dirty="0" smtClean="0"/>
              <a:t>e. the student then answers the NCEA style question in the workbook with real confidence and knowledge because the elearning questions have already scaffolded their understanding.</a:t>
            </a:r>
          </a:p>
          <a:p>
            <a:r>
              <a:rPr lang="en-NZ" u="none" baseline="0" dirty="0" smtClean="0"/>
              <a:t>f. the student either conferences with the teacher about what has been written or reviews the answers against the suggested answer sheet which the teacher has.</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16</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17</a:t>
            </a:fld>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18</a:t>
            </a:fld>
            <a:endParaRPr lang="en-N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Copy of a student’s PMI with practical things that need to be done.</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19</a:t>
            </a:fld>
            <a:endParaRPr lang="en-N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As a results of attending the Making Learning Visible course run by Cognition during the second week of the April</a:t>
            </a:r>
            <a:r>
              <a:rPr lang="en-NZ" baseline="0" dirty="0" smtClean="0"/>
              <a:t> holidays, I have been focussing on making my Learning Intentions and Success Criteria more visible, and on providing more helpful and focussed feedback.</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20</a:t>
            </a:fld>
            <a:endParaRPr lang="en-N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21</a:t>
            </a:fld>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22</a:t>
            </a:fld>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Helpful notes from the Cognition conference</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23</a:t>
            </a:fld>
            <a:endParaRPr lang="en-N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In week 1 of Term 3 the Year 11-13 students had an End of Topic essay on film. I was able to mark these and then visit my students in Timaru and Dunedin to conference with them about their essays and essay writing techniques. This was a very helpful time for all.</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24</a:t>
            </a:fld>
            <a:endParaRPr lang="en-N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25</a:t>
            </a:fld>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r>
              <a:rPr lang="en-NZ" dirty="0" smtClean="0">
                <a:latin typeface="Gill Sans"/>
              </a:rPr>
              <a:t>Teacher after using Livewire Learning as a self-directed learning resource. </a:t>
            </a:r>
            <a:r>
              <a:rPr lang="en-NZ" dirty="0" smtClean="0">
                <a:latin typeface="Gill Sans"/>
                <a:sym typeface="Wingdings" pitchFamily="2" charset="2"/>
              </a:rPr>
              <a:t></a:t>
            </a:r>
            <a:endParaRPr lang="en-NZ" dirty="0" smtClean="0">
              <a:latin typeface="Gill Sans"/>
            </a:endParaRPr>
          </a:p>
          <a:p>
            <a:endParaRPr lang="en-NZ" dirty="0" smtClean="0">
              <a:latin typeface="Gill Sans"/>
            </a:endParaRPr>
          </a:p>
        </p:txBody>
      </p:sp>
      <p:sp>
        <p:nvSpPr>
          <p:cNvPr id="55300" name="Slide Number Placeholder 3"/>
          <p:cNvSpPr>
            <a:spLocks noGrp="1"/>
          </p:cNvSpPr>
          <p:nvPr>
            <p:ph type="sldNum" sz="quarter" idx="5"/>
          </p:nvPr>
        </p:nvSpPr>
        <p:spPr>
          <a:noFill/>
        </p:spPr>
        <p:txBody>
          <a:bodyPr/>
          <a:lstStyle/>
          <a:p>
            <a:fld id="{519B2DBE-7D3A-4ED7-BD47-E711707409C7}" type="slidenum">
              <a:rPr lang="en-US" smtClean="0"/>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26</a:t>
            </a:fld>
            <a:endParaRPr lang="en-N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pPr>
              <a:buFontTx/>
              <a:buNone/>
            </a:pPr>
            <a:r>
              <a:rPr lang="en-NZ" dirty="0" smtClean="0"/>
              <a:t>Information on how Livewire Learning can assist</a:t>
            </a:r>
            <a:r>
              <a:rPr lang="en-NZ" baseline="0" dirty="0" smtClean="0"/>
              <a:t> with implementing self-directed learning.</a:t>
            </a:r>
            <a:endParaRPr lang="en-NZ" dirty="0" smtClean="0"/>
          </a:p>
        </p:txBody>
      </p:sp>
      <p:sp>
        <p:nvSpPr>
          <p:cNvPr id="81924" name="Slide Number Placeholder 3"/>
          <p:cNvSpPr>
            <a:spLocks noGrp="1"/>
          </p:cNvSpPr>
          <p:nvPr>
            <p:ph type="sldNum" sz="quarter" idx="5"/>
          </p:nvPr>
        </p:nvSpPr>
        <p:spPr>
          <a:noFill/>
        </p:spPr>
        <p:txBody>
          <a:bodyPr/>
          <a:lstStyle/>
          <a:p>
            <a:pPr defTabSz="599842"/>
            <a:fld id="{5263E134-7CD6-47A3-906A-167C91901053}" type="slidenum">
              <a:rPr lang="en-GB" smtClean="0"/>
              <a:pPr defTabSz="599842"/>
              <a:t>27</a:t>
            </a:fld>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r>
              <a:rPr lang="en-NZ" dirty="0" smtClean="0"/>
              <a:t>Note that if</a:t>
            </a:r>
            <a:r>
              <a:rPr lang="en-NZ" baseline="0" dirty="0" smtClean="0"/>
              <a:t> schools have purchased the Achievement@English booklet, they already have access to a licence code for each student that can be found in the inside front cover. It can be used at any time during the year or as part of the Revision section provided in the back of the book.</a:t>
            </a:r>
            <a:endParaRPr lang="en-NZ" dirty="0" smtClean="0"/>
          </a:p>
        </p:txBody>
      </p:sp>
      <p:sp>
        <p:nvSpPr>
          <p:cNvPr id="83972" name="Slide Number Placeholder 3"/>
          <p:cNvSpPr>
            <a:spLocks noGrp="1"/>
          </p:cNvSpPr>
          <p:nvPr>
            <p:ph type="sldNum" sz="quarter" idx="5"/>
          </p:nvPr>
        </p:nvSpPr>
        <p:spPr>
          <a:noFill/>
        </p:spPr>
        <p:txBody>
          <a:bodyPr/>
          <a:lstStyle/>
          <a:p>
            <a:pPr defTabSz="599842"/>
            <a:fld id="{0D773B86-8C77-44E5-9F18-7265C871E5A8}" type="slidenum">
              <a:rPr lang="en-GB" smtClean="0"/>
              <a:pPr defTabSz="599842"/>
              <a:t>28</a:t>
            </a:fld>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A9EB795-D921-4C0F-81CB-1EF0E8FD44CA}" type="slidenum">
              <a:rPr lang="en-US" smtClean="0">
                <a:latin typeface="Arial" pitchFamily="34" charset="0"/>
              </a:rPr>
              <a:pPr/>
              <a:t>29</a:t>
            </a:fld>
            <a:endParaRPr lang="en-US" dirty="0" smtClean="0">
              <a:latin typeface="Arial" pitchFamily="34" charset="0"/>
            </a:endParaRPr>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685800" y="4344988"/>
            <a:ext cx="5486400" cy="4113212"/>
          </a:xfrm>
          <a:noFill/>
          <a:ln w="9525"/>
        </p:spPr>
        <p:txBody>
          <a:bodyPr/>
          <a:lstStyle/>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NZ" dirty="0" smtClean="0">
              <a:latin typeface="Gill Sans"/>
            </a:endParaRPr>
          </a:p>
        </p:txBody>
      </p:sp>
      <p:sp>
        <p:nvSpPr>
          <p:cNvPr id="60420" name="Slide Number Placeholder 3"/>
          <p:cNvSpPr>
            <a:spLocks noGrp="1"/>
          </p:cNvSpPr>
          <p:nvPr>
            <p:ph type="sldNum" sz="quarter" idx="5"/>
          </p:nvPr>
        </p:nvSpPr>
        <p:spPr>
          <a:noFill/>
        </p:spPr>
        <p:txBody>
          <a:bodyPr/>
          <a:lstStyle/>
          <a:p>
            <a:pPr defTabSz="598488"/>
            <a:fld id="{7A5252D8-1A55-4AE7-809D-492867C0A86C}" type="slidenum">
              <a:rPr lang="en-GB" smtClean="0"/>
              <a:pPr defTabSz="598488"/>
              <a:t>30</a:t>
            </a:fld>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a:noFill/>
          <a:ln/>
        </p:spPr>
        <p:txBody>
          <a:bodyPr/>
          <a:lstStyle/>
          <a:p>
            <a:r>
              <a:rPr lang="en-NZ" dirty="0" smtClean="0"/>
              <a:t>Steps to log in</a:t>
            </a:r>
          </a:p>
        </p:txBody>
      </p:sp>
      <p:sp>
        <p:nvSpPr>
          <p:cNvPr id="92164" name="Slide Number Placeholder 3"/>
          <p:cNvSpPr>
            <a:spLocks noGrp="1"/>
          </p:cNvSpPr>
          <p:nvPr>
            <p:ph type="sldNum" sz="quarter" idx="5"/>
          </p:nvPr>
        </p:nvSpPr>
        <p:spPr>
          <a:noFill/>
        </p:spPr>
        <p:txBody>
          <a:bodyPr/>
          <a:lstStyle/>
          <a:p>
            <a:pPr defTabSz="599842"/>
            <a:fld id="{7D9D2235-907D-4577-BAAD-D0B3191EC7AA}" type="slidenum">
              <a:rPr lang="en-GB" smtClean="0"/>
              <a:pPr defTabSz="599842"/>
              <a:t>31</a:t>
            </a:fld>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r>
              <a:rPr lang="en-NZ" dirty="0" smtClean="0"/>
              <a:t>Click on the hyper linked subject then click on the hyperlinked words: </a:t>
            </a:r>
            <a:r>
              <a:rPr lang="en-NZ" u="sng" dirty="0" smtClean="0"/>
              <a:t>click here to install</a:t>
            </a:r>
            <a:r>
              <a:rPr lang="en-NZ" dirty="0" smtClean="0"/>
              <a:t> to open up</a:t>
            </a:r>
          </a:p>
        </p:txBody>
      </p:sp>
      <p:sp>
        <p:nvSpPr>
          <p:cNvPr id="93188" name="Slide Number Placeholder 3"/>
          <p:cNvSpPr>
            <a:spLocks noGrp="1"/>
          </p:cNvSpPr>
          <p:nvPr>
            <p:ph type="sldNum" sz="quarter" idx="5"/>
          </p:nvPr>
        </p:nvSpPr>
        <p:spPr>
          <a:noFill/>
        </p:spPr>
        <p:txBody>
          <a:bodyPr/>
          <a:lstStyle/>
          <a:p>
            <a:pPr defTabSz="599842"/>
            <a:fld id="{8C3C2453-4FB5-48F7-B59A-A3FA4A1B0852}" type="slidenum">
              <a:rPr lang="en-GB" smtClean="0"/>
              <a:pPr defTabSz="599842"/>
              <a:t>32</a:t>
            </a:fld>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a:noFill/>
          <a:ln/>
        </p:spPr>
        <p:txBody>
          <a:bodyPr/>
          <a:lstStyle/>
          <a:p>
            <a:r>
              <a:rPr lang="en-NZ" dirty="0" smtClean="0"/>
              <a:t>Copy and paste the subject specific code in the box.</a:t>
            </a:r>
          </a:p>
        </p:txBody>
      </p:sp>
      <p:sp>
        <p:nvSpPr>
          <p:cNvPr id="94212" name="Slide Number Placeholder 3"/>
          <p:cNvSpPr>
            <a:spLocks noGrp="1"/>
          </p:cNvSpPr>
          <p:nvPr>
            <p:ph type="sldNum" sz="quarter" idx="5"/>
          </p:nvPr>
        </p:nvSpPr>
        <p:spPr>
          <a:noFill/>
        </p:spPr>
        <p:txBody>
          <a:bodyPr/>
          <a:lstStyle/>
          <a:p>
            <a:pPr defTabSz="599842"/>
            <a:fld id="{DF7B0567-622B-450E-8A87-47C52949C5E4}" type="slidenum">
              <a:rPr lang="en-GB" smtClean="0"/>
              <a:pPr defTabSz="599842"/>
              <a:t>33</a:t>
            </a:fld>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a:ln/>
        </p:spPr>
        <p:txBody>
          <a:bodyPr/>
          <a:lstStyle/>
          <a:p>
            <a:pPr>
              <a:buFontTx/>
              <a:buChar char="•"/>
            </a:pPr>
            <a:r>
              <a:rPr lang="en-NZ" dirty="0" smtClean="0"/>
              <a:t> These subjects are now active until they expire on the date given.</a:t>
            </a:r>
          </a:p>
          <a:p>
            <a:pPr>
              <a:buFontTx/>
              <a:buChar char="•"/>
            </a:pPr>
            <a:r>
              <a:rPr lang="en-NZ" dirty="0" smtClean="0"/>
              <a:t> Click on the hyperlinked subject title.</a:t>
            </a:r>
            <a:br>
              <a:rPr lang="en-NZ" dirty="0" smtClean="0"/>
            </a:br>
            <a:r>
              <a:rPr lang="en-NZ" dirty="0" smtClean="0"/>
              <a:t>a. Click on the general subject, e.g. English and then the actual subject you are now licensed to use</a:t>
            </a:r>
          </a:p>
          <a:p>
            <a:pPr>
              <a:buFontTx/>
              <a:buNone/>
            </a:pPr>
            <a:r>
              <a:rPr lang="en-NZ" dirty="0" smtClean="0"/>
              <a:t>b.</a:t>
            </a:r>
            <a:r>
              <a:rPr lang="en-NZ" baseline="0" dirty="0" smtClean="0"/>
              <a:t> </a:t>
            </a:r>
            <a:r>
              <a:rPr lang="en-NZ" dirty="0" smtClean="0"/>
              <a:t>Read the instructions or on the left hand grey panel, then drill down on the </a:t>
            </a:r>
            <a:r>
              <a:rPr lang="en-NZ" u="sng" dirty="0" smtClean="0">
                <a:solidFill>
                  <a:srgbClr val="0070C0"/>
                </a:solidFill>
              </a:rPr>
              <a:t>‘subject name’ - 'Click Here'</a:t>
            </a:r>
            <a:r>
              <a:rPr lang="en-NZ" dirty="0" smtClean="0"/>
              <a:t> link until you see the folders. (Each of these contains the module titles.)</a:t>
            </a:r>
          </a:p>
          <a:p>
            <a:pPr>
              <a:buFontTx/>
              <a:buNone/>
            </a:pPr>
            <a:r>
              <a:rPr lang="en-NZ" dirty="0" smtClean="0"/>
              <a:t>c. Click on any of the module titles then</a:t>
            </a:r>
          </a:p>
          <a:p>
            <a:pPr>
              <a:buFontTx/>
              <a:buNone/>
            </a:pPr>
            <a:r>
              <a:rPr lang="en-NZ" dirty="0" smtClean="0"/>
              <a:t>d. Read the teaching notes, answer 10 questions and view your summary score. Check your progress 'speedo' under the RESULTS link.</a:t>
            </a:r>
          </a:p>
          <a:p>
            <a:endParaRPr lang="en-NZ" dirty="0" smtClean="0"/>
          </a:p>
        </p:txBody>
      </p:sp>
      <p:sp>
        <p:nvSpPr>
          <p:cNvPr id="96260" name="Slide Number Placeholder 3"/>
          <p:cNvSpPr>
            <a:spLocks noGrp="1"/>
          </p:cNvSpPr>
          <p:nvPr>
            <p:ph type="sldNum" sz="quarter" idx="5"/>
          </p:nvPr>
        </p:nvSpPr>
        <p:spPr>
          <a:noFill/>
        </p:spPr>
        <p:txBody>
          <a:bodyPr/>
          <a:lstStyle/>
          <a:p>
            <a:pPr defTabSz="599842"/>
            <a:fld id="{1E2185E6-CE77-432B-8CEC-448827D0B2BF}" type="slidenum">
              <a:rPr lang="en-GB" smtClean="0"/>
              <a:pPr defTabSz="599842"/>
              <a:t>34</a:t>
            </a:fld>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a:ln/>
        </p:spPr>
        <p:txBody>
          <a:bodyPr/>
          <a:lstStyle/>
          <a:p>
            <a:pPr>
              <a:buFontTx/>
              <a:buNone/>
            </a:pPr>
            <a:r>
              <a:rPr lang="en-NZ" dirty="0" smtClean="0"/>
              <a:t>This</a:t>
            </a:r>
            <a:r>
              <a:rPr lang="en-NZ" baseline="0" dirty="0" smtClean="0"/>
              <a:t> shows the student how many questions they have answered correctly. When the green bar reaches the end (see 06 Fiction: Autumn at Luggate Pub), all the questions in the module have been answered correctly and maximum points have been achieved.</a:t>
            </a:r>
            <a:endParaRPr lang="en-NZ" dirty="0" smtClean="0"/>
          </a:p>
        </p:txBody>
      </p:sp>
      <p:sp>
        <p:nvSpPr>
          <p:cNvPr id="96260" name="Slide Number Placeholder 3"/>
          <p:cNvSpPr>
            <a:spLocks noGrp="1"/>
          </p:cNvSpPr>
          <p:nvPr>
            <p:ph type="sldNum" sz="quarter" idx="5"/>
          </p:nvPr>
        </p:nvSpPr>
        <p:spPr>
          <a:noFill/>
        </p:spPr>
        <p:txBody>
          <a:bodyPr/>
          <a:lstStyle/>
          <a:p>
            <a:pPr defTabSz="599842"/>
            <a:fld id="{1E2185E6-CE77-432B-8CEC-448827D0B2BF}" type="slidenum">
              <a:rPr lang="en-GB" smtClean="0"/>
              <a:pPr defTabSz="599842"/>
              <a:t>35</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NZ" dirty="0" smtClean="0"/>
              <a:t> I have been involved in education all my life. I was HoD English at Southland Boys’, spent two years overseeing the Livewire Learning project and currently teach at Westmount School. Teaching is about selling success and I see Livewire as a practical and proven way to assist students become self-directed learners and enable teachers to facilitate this and focus on the key role they play.</a:t>
            </a:r>
          </a:p>
          <a:p>
            <a:pPr>
              <a:buFontTx/>
              <a:buChar char="•"/>
            </a:pPr>
            <a:r>
              <a:rPr lang="en-NZ" dirty="0" smtClean="0"/>
              <a:t> </a:t>
            </a:r>
            <a:r>
              <a:rPr lang="en-US" dirty="0" smtClean="0">
                <a:latin typeface="Arial" pitchFamily="34" charset="0"/>
              </a:rPr>
              <a:t>My belief is based on my experience: In sport, I have been successful when I have acquired and applied the discipline to practise the necessary skills so that I could perform well in the game. Success then breeds success. This program is designed to give students the opportunity to practice key skills, apply that knowledge, extend themselves, develop</a:t>
            </a:r>
            <a:r>
              <a:rPr lang="en-US" baseline="0" dirty="0" smtClean="0">
                <a:latin typeface="Arial" pitchFamily="34" charset="0"/>
              </a:rPr>
              <a:t> critical thinking skill, become independent learners </a:t>
            </a:r>
            <a:r>
              <a:rPr lang="en-US" dirty="0" smtClean="0">
                <a:latin typeface="Arial" pitchFamily="34" charset="0"/>
              </a:rPr>
              <a:t>and taste of success.</a:t>
            </a:r>
            <a:endParaRPr lang="en-NZ" dirty="0" smtClean="0"/>
          </a:p>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5</a:t>
            </a:fld>
            <a:endParaRPr lang="en-N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a:ln/>
        </p:spPr>
        <p:txBody>
          <a:bodyPr/>
          <a:lstStyle/>
          <a:p>
            <a:pPr>
              <a:buFontTx/>
              <a:buNone/>
            </a:pPr>
            <a:r>
              <a:rPr lang="en-NZ" dirty="0" smtClean="0"/>
              <a:t>This</a:t>
            </a:r>
            <a:r>
              <a:rPr lang="en-NZ" baseline="0" dirty="0" smtClean="0"/>
              <a:t> shows the student how many questions they have answered correctly. When the green bar reaches the end (see 06 Fiction: Autumn at Luggate Pub), all the questions in the module have been answered correctly and maximum points have been achieved.</a:t>
            </a:r>
            <a:endParaRPr lang="en-NZ" dirty="0" smtClean="0"/>
          </a:p>
        </p:txBody>
      </p:sp>
      <p:sp>
        <p:nvSpPr>
          <p:cNvPr id="96260" name="Slide Number Placeholder 3"/>
          <p:cNvSpPr>
            <a:spLocks noGrp="1"/>
          </p:cNvSpPr>
          <p:nvPr>
            <p:ph type="sldNum" sz="quarter" idx="5"/>
          </p:nvPr>
        </p:nvSpPr>
        <p:spPr>
          <a:noFill/>
        </p:spPr>
        <p:txBody>
          <a:bodyPr/>
          <a:lstStyle/>
          <a:p>
            <a:pPr defTabSz="599842"/>
            <a:fld id="{1E2185E6-CE77-432B-8CEC-448827D0B2BF}" type="slidenum">
              <a:rPr lang="en-GB" smtClean="0"/>
              <a:pPr defTabSz="599842"/>
              <a:t>36</a:t>
            </a:fld>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p:cNvSpPr>
          <p:nvPr>
            <p:ph type="sldNum" sz="quarter" idx="5"/>
          </p:nvPr>
        </p:nvSpPr>
        <p:spPr>
          <a:noFill/>
        </p:spPr>
        <p:txBody>
          <a:bodyPr/>
          <a:lstStyle/>
          <a:p>
            <a:fld id="{32765794-6A3C-4890-982A-1007D13F3343}" type="slidenum">
              <a:rPr lang="en-US" smtClean="0"/>
              <a:pPr/>
              <a:t>37</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p:cNvSpPr>
          <p:nvPr>
            <p:ph type="body" idx="1"/>
          </p:nvPr>
        </p:nvSpPr>
        <p:spPr>
          <a:noFill/>
          <a:ln w="9525"/>
        </p:spPr>
        <p:txBody>
          <a:bodyPr/>
          <a:lstStyle/>
          <a:p>
            <a:pPr eaLnBrk="1" hangingPunct="1"/>
            <a:r>
              <a:rPr lang="en-AU" dirty="0" smtClean="0">
                <a:latin typeface="Gill Sans"/>
              </a:rPr>
              <a:t>This question is</a:t>
            </a:r>
            <a:r>
              <a:rPr lang="en-AU" baseline="0" dirty="0" smtClean="0">
                <a:latin typeface="Gill Sans"/>
              </a:rPr>
              <a:t> a Merit level question requiring students to think more broadly.</a:t>
            </a:r>
          </a:p>
          <a:p>
            <a:pPr eaLnBrk="1" hangingPunct="1"/>
            <a:r>
              <a:rPr lang="en-AU" dirty="0" smtClean="0">
                <a:latin typeface="Gill Sans"/>
              </a:rPr>
              <a:t>Each </a:t>
            </a:r>
            <a:r>
              <a:rPr lang="en-AU" dirty="0" smtClean="0">
                <a:latin typeface="Gill Sans"/>
              </a:rPr>
              <a:t>red or green question can be clicked on to access the </a:t>
            </a:r>
            <a:r>
              <a:rPr lang="en-AU" dirty="0" smtClean="0">
                <a:latin typeface="Gill Sans"/>
              </a:rPr>
              <a:t>correct answer </a:t>
            </a:r>
            <a:r>
              <a:rPr lang="en-AU" dirty="0" smtClean="0">
                <a:latin typeface="Gill Sans"/>
              </a:rPr>
              <a:t>and explanation.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p:cNvSpPr>
          <p:nvPr>
            <p:ph type="sldNum" sz="quarter" idx="5"/>
          </p:nvPr>
        </p:nvSpPr>
        <p:spPr>
          <a:noFill/>
        </p:spPr>
        <p:txBody>
          <a:bodyPr/>
          <a:lstStyle/>
          <a:p>
            <a:fld id="{32765794-6A3C-4890-982A-1007D13F3343}" type="slidenum">
              <a:rPr lang="en-US" smtClean="0"/>
              <a:pPr/>
              <a:t>38</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p:cNvSpPr>
          <p:nvPr>
            <p:ph type="body" idx="1"/>
          </p:nvPr>
        </p:nvSpPr>
        <p:spPr>
          <a:noFill/>
          <a:ln w="9525"/>
        </p:spPr>
        <p:txBody>
          <a:bodyPr/>
          <a:lstStyle/>
          <a:p>
            <a:pPr eaLnBrk="1" hangingPunct="1"/>
            <a:r>
              <a:rPr lang="en-AU" dirty="0" smtClean="0">
                <a:latin typeface="Gill Sans"/>
              </a:rPr>
              <a:t>Sample FINAL RESULTS. Each red or green question can be clicked on to access the question, answer and explanation</a:t>
            </a:r>
            <a:r>
              <a:rPr lang="en-AU" dirty="0" smtClean="0">
                <a:latin typeface="Gill Sans"/>
              </a:rPr>
              <a:t>. This is helpful if a teacher wishes to discuss a student’s answer.</a:t>
            </a:r>
            <a:endParaRPr lang="en-AU" dirty="0" smtClean="0">
              <a:latin typeface="Gill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p:cNvSpPr>
          <p:nvPr>
            <p:ph type="sldNum" sz="quarter" idx="5"/>
          </p:nvPr>
        </p:nvSpPr>
        <p:spPr>
          <a:noFill/>
        </p:spPr>
        <p:txBody>
          <a:bodyPr/>
          <a:lstStyle/>
          <a:p>
            <a:pPr defTabSz="599842"/>
            <a:fld id="{71F256FE-29B5-4756-B159-05DA0DDAA632}" type="slidenum">
              <a:rPr lang="en-US" smtClean="0"/>
              <a:pPr defTabSz="599842"/>
              <a:t>39</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p:cNvSpPr>
          <p:nvPr>
            <p:ph type="body" idx="1"/>
          </p:nvPr>
        </p:nvSpPr>
        <p:spPr>
          <a:noFill/>
          <a:ln/>
        </p:spPr>
        <p:txBody>
          <a:bodyPr/>
          <a:lstStyle/>
          <a:p>
            <a:pPr eaLnBrk="1" hangingPunct="1"/>
            <a:r>
              <a:rPr lang="en-AU" b="1" dirty="0" smtClean="0">
                <a:latin typeface="Gill Sans"/>
              </a:rPr>
              <a:t>Most Recent Results:</a:t>
            </a:r>
            <a:r>
              <a:rPr lang="en-AU" dirty="0" smtClean="0">
                <a:latin typeface="Gill Sans"/>
              </a:rPr>
              <a:t/>
            </a:r>
            <a:br>
              <a:rPr lang="en-AU" dirty="0" smtClean="0">
                <a:latin typeface="Gill Sans"/>
              </a:rPr>
            </a:br>
            <a:r>
              <a:rPr lang="en-AU" dirty="0" smtClean="0">
                <a:latin typeface="Gill Sans"/>
              </a:rPr>
              <a:t>1. Shows completed modules</a:t>
            </a:r>
            <a:br>
              <a:rPr lang="en-AU" dirty="0" smtClean="0">
                <a:latin typeface="Gill Sans"/>
              </a:rPr>
            </a:br>
            <a:r>
              <a:rPr lang="en-AU" dirty="0" smtClean="0">
                <a:latin typeface="Gill Sans"/>
              </a:rPr>
              <a:t>2. Each date can be clicked on to drill back into the test and access the question, answer and explanation.</a:t>
            </a:r>
            <a:br>
              <a:rPr lang="en-AU" dirty="0" smtClean="0">
                <a:latin typeface="Gill Sans"/>
              </a:rPr>
            </a:br>
            <a:r>
              <a:rPr lang="en-AU" dirty="0" smtClean="0">
                <a:latin typeface="Gill Sans"/>
              </a:rPr>
              <a:t>3. Placing the cursor over the yellow, gold or green bar indicates how many questions were answered correctly at each level.</a:t>
            </a:r>
            <a:br>
              <a:rPr lang="en-AU" dirty="0" smtClean="0">
                <a:latin typeface="Gill Sans"/>
              </a:rPr>
            </a:br>
            <a:r>
              <a:rPr lang="en-AU" dirty="0" smtClean="0">
                <a:latin typeface="Gill Sans"/>
              </a:rPr>
              <a:t>4. The </a:t>
            </a:r>
            <a:r>
              <a:rPr lang="en-AU" b="1" dirty="0" smtClean="0">
                <a:latin typeface="Gill Sans"/>
              </a:rPr>
              <a:t>Overview</a:t>
            </a:r>
            <a:r>
              <a:rPr lang="en-AU" dirty="0" smtClean="0">
                <a:latin typeface="Gill Sans"/>
              </a:rPr>
              <a:t> indicates how many modules and questions have been answered and how many more are left to do.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p:cNvSpPr>
          <p:nvPr>
            <p:ph type="sldNum" sz="quarter" idx="5"/>
          </p:nvPr>
        </p:nvSpPr>
        <p:spPr>
          <a:noFill/>
        </p:spPr>
        <p:txBody>
          <a:bodyPr/>
          <a:lstStyle/>
          <a:p>
            <a:pPr defTabSz="599842"/>
            <a:fld id="{71F256FE-29B5-4756-B159-05DA0DDAA632}" type="slidenum">
              <a:rPr lang="en-US" smtClean="0"/>
              <a:pPr defTabSz="599842"/>
              <a:t>40</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p:cNvSpPr>
          <p:nvPr>
            <p:ph type="body" idx="1"/>
          </p:nvPr>
        </p:nvSpPr>
        <p:spPr>
          <a:noFill/>
          <a:ln/>
        </p:spPr>
        <p:txBody>
          <a:bodyPr/>
          <a:lstStyle/>
          <a:p>
            <a:pPr eaLnBrk="1" hangingPunct="1"/>
            <a:r>
              <a:rPr lang="en-AU" b="1" dirty="0" smtClean="0">
                <a:latin typeface="Gill Sans"/>
              </a:rPr>
              <a:t>The leader board </a:t>
            </a:r>
            <a:r>
              <a:rPr lang="en-AU" b="0" dirty="0" smtClean="0">
                <a:latin typeface="Gill Sans"/>
              </a:rPr>
              <a:t>shows how many questions have been answered correctly and the points earned for the year so far.</a:t>
            </a:r>
            <a:br>
              <a:rPr lang="en-AU" b="0" dirty="0" smtClean="0">
                <a:latin typeface="Gill Sans"/>
              </a:rPr>
            </a:br>
            <a:r>
              <a:rPr lang="en-AU" b="0" dirty="0" smtClean="0">
                <a:latin typeface="Gill Sans"/>
              </a:rPr>
              <a:t> </a:t>
            </a:r>
            <a:endParaRPr lang="en-AU" b="0" dirty="0" smtClean="0">
              <a:latin typeface="Gill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Contact me for further details but in summary the adminsuite allows a teacher to</a:t>
            </a:r>
          </a:p>
          <a:p>
            <a:pPr>
              <a:buFont typeface="Arial" pitchFamily="34" charset="0"/>
              <a:buChar char="•"/>
            </a:pPr>
            <a:r>
              <a:rPr lang="en-NZ" dirty="0" smtClean="0"/>
              <a:t> assign students to the school</a:t>
            </a:r>
          </a:p>
          <a:p>
            <a:pPr>
              <a:buFont typeface="Arial" pitchFamily="34" charset="0"/>
              <a:buChar char="•"/>
            </a:pPr>
            <a:r>
              <a:rPr lang="en-NZ" baseline="0" dirty="0" smtClean="0"/>
              <a:t> create classes</a:t>
            </a:r>
          </a:p>
          <a:p>
            <a:pPr>
              <a:buFont typeface="Arial" pitchFamily="34" charset="0"/>
              <a:buChar char="•"/>
            </a:pPr>
            <a:r>
              <a:rPr lang="en-NZ" baseline="0" dirty="0" smtClean="0"/>
              <a:t> assign students to a class</a:t>
            </a:r>
          </a:p>
          <a:p>
            <a:pPr>
              <a:buFont typeface="Arial" pitchFamily="34" charset="0"/>
              <a:buChar char="•"/>
            </a:pPr>
            <a:r>
              <a:rPr lang="en-NZ" baseline="0" dirty="0" smtClean="0"/>
              <a:t> view results for individual student or a whole class or per module – see slide above</a:t>
            </a:r>
          </a:p>
          <a:p>
            <a:pPr>
              <a:buFont typeface="Arial" pitchFamily="34" charset="0"/>
              <a:buChar char="•"/>
            </a:pPr>
            <a:r>
              <a:rPr lang="en-NZ" baseline="0" dirty="0" smtClean="0"/>
              <a:t> track progress </a:t>
            </a:r>
          </a:p>
          <a:p>
            <a:pPr>
              <a:buFont typeface="Arial" pitchFamily="34" charset="0"/>
              <a:buChar char="•"/>
            </a:pPr>
            <a:r>
              <a:rPr lang="en-NZ" baseline="0" dirty="0" smtClean="0"/>
              <a:t> click on a module title – see above – to see which students have completed the module, how many times, how successfully.</a:t>
            </a:r>
          </a:p>
          <a:p>
            <a:pPr>
              <a:buFont typeface="Arial" pitchFamily="34" charset="0"/>
              <a:buChar char="•"/>
            </a:pPr>
            <a:r>
              <a:rPr lang="en-NZ" baseline="0" dirty="0" smtClean="0"/>
              <a:t> print individual reports of work completed over specific time periods.</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41</a:t>
            </a:fld>
            <a:endParaRPr lang="en-NZ"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45</a:t>
            </a:fld>
            <a:endParaRPr lang="en-NZ"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p:cNvSpPr>
          <p:nvPr>
            <p:ph type="sldNum" sz="quarter" idx="5"/>
          </p:nvPr>
        </p:nvSpPr>
        <p:spPr>
          <a:noFill/>
        </p:spPr>
        <p:txBody>
          <a:bodyPr/>
          <a:lstStyle/>
          <a:p>
            <a:pPr defTabSz="599842"/>
            <a:fld id="{71F256FE-29B5-4756-B159-05DA0DDAA632}" type="slidenum">
              <a:rPr lang="en-US" smtClean="0"/>
              <a:pPr defTabSz="599842"/>
              <a:t>49</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p:cNvSpPr>
          <p:nvPr>
            <p:ph type="body" idx="1"/>
          </p:nvPr>
        </p:nvSpPr>
        <p:spPr>
          <a:noFill/>
          <a:ln/>
        </p:spPr>
        <p:txBody>
          <a:bodyPr/>
          <a:lstStyle/>
          <a:p>
            <a:pPr eaLnBrk="1" hangingPunct="1"/>
            <a:r>
              <a:rPr lang="en-AU" b="0" dirty="0" smtClean="0">
                <a:latin typeface="Gill Sans"/>
              </a:rPr>
              <a:t>Work books that provide </a:t>
            </a:r>
            <a:r>
              <a:rPr lang="en-AU" b="0" dirty="0" smtClean="0">
                <a:latin typeface="Gill Sans"/>
              </a:rPr>
              <a:t>a comprehensive course in English skills for Years 9-12. </a:t>
            </a:r>
            <a:endParaRPr lang="en-AU" b="0" dirty="0" smtClean="0">
              <a:latin typeface="Gill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p:cNvSpPr>
          <p:nvPr>
            <p:ph type="sldNum" sz="quarter" idx="5"/>
          </p:nvPr>
        </p:nvSpPr>
        <p:spPr>
          <a:noFill/>
        </p:spPr>
        <p:txBody>
          <a:bodyPr/>
          <a:lstStyle/>
          <a:p>
            <a:pPr defTabSz="599842"/>
            <a:fld id="{71F256FE-29B5-4756-B159-05DA0DDAA632}" type="slidenum">
              <a:rPr lang="en-US" smtClean="0"/>
              <a:pPr defTabSz="599842"/>
              <a:t>50</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p:cNvSpPr>
          <p:nvPr>
            <p:ph type="body" idx="1"/>
          </p:nvPr>
        </p:nvSpPr>
        <p:spPr>
          <a:noFill/>
          <a:ln/>
        </p:spPr>
        <p:txBody>
          <a:bodyPr/>
          <a:lstStyle/>
          <a:p>
            <a:pPr eaLnBrk="1" hangingPunct="1"/>
            <a:endParaRPr lang="en-AU" b="0" dirty="0" smtClean="0">
              <a:latin typeface="Gill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p:cNvSpPr>
          <p:nvPr>
            <p:ph type="sldNum" sz="quarter" idx="5"/>
          </p:nvPr>
        </p:nvSpPr>
        <p:spPr>
          <a:noFill/>
        </p:spPr>
        <p:txBody>
          <a:bodyPr/>
          <a:lstStyle/>
          <a:p>
            <a:pPr defTabSz="599842"/>
            <a:fld id="{71F256FE-29B5-4756-B159-05DA0DDAA632}" type="slidenum">
              <a:rPr lang="en-US" smtClean="0"/>
              <a:pPr defTabSz="599842"/>
              <a:t>51</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p:cNvSpPr>
          <p:nvPr>
            <p:ph type="body" idx="1"/>
          </p:nvPr>
        </p:nvSpPr>
        <p:spPr>
          <a:noFill/>
          <a:ln/>
        </p:spPr>
        <p:txBody>
          <a:bodyPr/>
          <a:lstStyle/>
          <a:p>
            <a:pPr eaLnBrk="1" hangingPunct="1"/>
            <a:r>
              <a:rPr lang="en-AU" b="0" dirty="0" smtClean="0">
                <a:latin typeface="Gill Sans"/>
              </a:rPr>
              <a:t>Work books that provide NCEA style questions for these Achievement Standards.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Self-directed</a:t>
            </a:r>
            <a:r>
              <a:rPr lang="en-NZ" baseline="0" dirty="0" smtClean="0"/>
              <a:t> learning at Westmount School. I teach in a Video Conference (VC) room and the Learning Centre (LC) where I conference with Yr 10-13 students who work independently or collaboratively. All my classes - Yr 9 and 10 French and Years 11, 12, 13 English - are by Video Conferencing and are only two 50 min periods a week; their other two periods are in the LC where they work independently on work set on Moodle.</a:t>
            </a:r>
          </a:p>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6</a:t>
            </a:fld>
            <a:endParaRPr lang="en-NZ"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NZ" dirty="0" smtClean="0">
              <a:latin typeface="Gill Sans"/>
            </a:endParaRPr>
          </a:p>
        </p:txBody>
      </p:sp>
      <p:sp>
        <p:nvSpPr>
          <p:cNvPr id="61444" name="Slide Number Placeholder 3"/>
          <p:cNvSpPr>
            <a:spLocks noGrp="1"/>
          </p:cNvSpPr>
          <p:nvPr>
            <p:ph type="sldNum" sz="quarter" idx="5"/>
          </p:nvPr>
        </p:nvSpPr>
        <p:spPr>
          <a:noFill/>
        </p:spPr>
        <p:txBody>
          <a:bodyPr/>
          <a:lstStyle/>
          <a:p>
            <a:pPr defTabSz="598488"/>
            <a:fld id="{B35E4C8D-5903-48BC-A29D-C83E3EB77EBF}" type="slidenum">
              <a:rPr lang="en-GB" smtClean="0"/>
              <a:pPr defTabSz="598488"/>
              <a:t>52</a:t>
            </a:fld>
            <a:endParaRPr lang="en-GB"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NZ" dirty="0" smtClean="0">
              <a:latin typeface="Gill Sans"/>
            </a:endParaRPr>
          </a:p>
        </p:txBody>
      </p:sp>
      <p:sp>
        <p:nvSpPr>
          <p:cNvPr id="61444" name="Slide Number Placeholder 3"/>
          <p:cNvSpPr>
            <a:spLocks noGrp="1"/>
          </p:cNvSpPr>
          <p:nvPr>
            <p:ph type="sldNum" sz="quarter" idx="5"/>
          </p:nvPr>
        </p:nvSpPr>
        <p:spPr>
          <a:noFill/>
        </p:spPr>
        <p:txBody>
          <a:bodyPr/>
          <a:lstStyle/>
          <a:p>
            <a:pPr defTabSz="598488"/>
            <a:fld id="{B35E4C8D-5903-48BC-A29D-C83E3EB77EBF}" type="slidenum">
              <a:rPr lang="en-GB" smtClean="0"/>
              <a:pPr defTabSz="598488"/>
              <a:t>53</a:t>
            </a:fld>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NZ" dirty="0" smtClean="0">
              <a:latin typeface="Gill Sans"/>
            </a:endParaRPr>
          </a:p>
        </p:txBody>
      </p:sp>
      <p:sp>
        <p:nvSpPr>
          <p:cNvPr id="61444" name="Slide Number Placeholder 3"/>
          <p:cNvSpPr>
            <a:spLocks noGrp="1"/>
          </p:cNvSpPr>
          <p:nvPr>
            <p:ph type="sldNum" sz="quarter" idx="5"/>
          </p:nvPr>
        </p:nvSpPr>
        <p:spPr>
          <a:noFill/>
        </p:spPr>
        <p:txBody>
          <a:bodyPr/>
          <a:lstStyle/>
          <a:p>
            <a:pPr defTabSz="598488"/>
            <a:fld id="{B35E4C8D-5903-48BC-A29D-C83E3EB77EBF}" type="slidenum">
              <a:rPr lang="en-GB" smtClean="0"/>
              <a:pPr defTabSz="598488"/>
              <a:t>54</a:t>
            </a:fld>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endParaRPr lang="en-NZ" dirty="0" smtClean="0">
              <a:latin typeface="Gill Sans"/>
            </a:endParaRPr>
          </a:p>
        </p:txBody>
      </p:sp>
      <p:sp>
        <p:nvSpPr>
          <p:cNvPr id="57348" name="Slide Number Placeholder 3"/>
          <p:cNvSpPr>
            <a:spLocks noGrp="1"/>
          </p:cNvSpPr>
          <p:nvPr>
            <p:ph type="sldNum" sz="quarter" idx="5"/>
          </p:nvPr>
        </p:nvSpPr>
        <p:spPr>
          <a:noFill/>
        </p:spPr>
        <p:txBody>
          <a:bodyPr/>
          <a:lstStyle/>
          <a:p>
            <a:pPr defTabSz="598488"/>
            <a:fld id="{AF3B18DB-FB56-4172-A370-2CC8C3BF019E}" type="slidenum">
              <a:rPr lang="en-GB" smtClean="0"/>
              <a:pPr defTabSz="598488"/>
              <a:t>56</a:t>
            </a:fld>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p:spPr>
        <p:txBody>
          <a:bodyPr/>
          <a:lstStyle/>
          <a:p>
            <a:pPr>
              <a:buFontTx/>
              <a:buChar char="•"/>
            </a:pPr>
            <a:r>
              <a:rPr lang="en-NZ" dirty="0" smtClean="0">
                <a:latin typeface="Gill Sans"/>
              </a:rPr>
              <a:t> It appeals to Gen Y. This generation uses and is familiar with communications, media, and digital technologies – therefore this product suits their kind of learning environment</a:t>
            </a:r>
            <a:br>
              <a:rPr lang="en-NZ" dirty="0" smtClean="0">
                <a:latin typeface="Gill Sans"/>
              </a:rPr>
            </a:br>
            <a:endParaRPr lang="en-NZ" dirty="0" smtClean="0">
              <a:latin typeface="Gill Sans"/>
            </a:endParaRPr>
          </a:p>
          <a:p>
            <a:pPr>
              <a:buFontTx/>
              <a:buChar char="•"/>
            </a:pPr>
            <a:r>
              <a:rPr lang="en-NZ" dirty="0" smtClean="0">
                <a:latin typeface="Gill Sans"/>
              </a:rPr>
              <a:t> Livewire is basically text and images; it can be used on iPads and does not require high broadband speeds. </a:t>
            </a:r>
            <a:br>
              <a:rPr lang="en-NZ" dirty="0" smtClean="0">
                <a:latin typeface="Gill Sans"/>
              </a:rPr>
            </a:br>
            <a:endParaRPr lang="en-NZ" dirty="0" smtClean="0">
              <a:latin typeface="Gill Sans"/>
            </a:endParaRPr>
          </a:p>
          <a:p>
            <a:pPr>
              <a:buFontTx/>
              <a:buChar char="•"/>
            </a:pPr>
            <a:r>
              <a:rPr lang="en-NZ" dirty="0" smtClean="0">
                <a:latin typeface="Gill Sans"/>
              </a:rPr>
              <a:t> The focus is on content rather than simulations and animations. </a:t>
            </a:r>
            <a:br>
              <a:rPr lang="en-NZ" dirty="0" smtClean="0">
                <a:latin typeface="Gill Sans"/>
              </a:rPr>
            </a:br>
            <a:endParaRPr lang="en-NZ" dirty="0" smtClean="0">
              <a:latin typeface="Gill Sans"/>
            </a:endParaRPr>
          </a:p>
          <a:p>
            <a:pPr>
              <a:buFontTx/>
              <a:buChar char="•"/>
            </a:pPr>
            <a:r>
              <a:rPr lang="en-NZ" dirty="0" smtClean="0">
                <a:latin typeface="Gill Sans"/>
              </a:rPr>
              <a:t> Very helpful for parents because it empowers them to be able to work with their sons and daughters.</a:t>
            </a:r>
          </a:p>
        </p:txBody>
      </p:sp>
      <p:sp>
        <p:nvSpPr>
          <p:cNvPr id="59396" name="Slide Number Placeholder 3"/>
          <p:cNvSpPr>
            <a:spLocks noGrp="1"/>
          </p:cNvSpPr>
          <p:nvPr>
            <p:ph type="sldNum" sz="quarter" idx="5"/>
          </p:nvPr>
        </p:nvSpPr>
        <p:spPr>
          <a:noFill/>
        </p:spPr>
        <p:txBody>
          <a:bodyPr/>
          <a:lstStyle/>
          <a:p>
            <a:pPr defTabSz="598488"/>
            <a:fld id="{2934602F-8FC0-4918-B832-18AC6EED6568}" type="slidenum">
              <a:rPr lang="en-GB" smtClean="0"/>
              <a:pPr defTabSz="598488"/>
              <a:t>57</a:t>
            </a:fld>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endParaRPr lang="en-NZ" dirty="0" smtClean="0">
              <a:latin typeface="Gill Sans"/>
            </a:endParaRPr>
          </a:p>
        </p:txBody>
      </p:sp>
      <p:sp>
        <p:nvSpPr>
          <p:cNvPr id="58372" name="Slide Number Placeholder 3"/>
          <p:cNvSpPr>
            <a:spLocks noGrp="1"/>
          </p:cNvSpPr>
          <p:nvPr>
            <p:ph type="sldNum" sz="quarter" idx="5"/>
          </p:nvPr>
        </p:nvSpPr>
        <p:spPr>
          <a:noFill/>
        </p:spPr>
        <p:txBody>
          <a:bodyPr/>
          <a:lstStyle/>
          <a:p>
            <a:pPr defTabSz="598488"/>
            <a:fld id="{A9B007B2-32FA-42E4-B629-A24844397A78}" type="slidenum">
              <a:rPr lang="en-GB" smtClean="0"/>
              <a:pPr defTabSz="598488"/>
              <a:t>58</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Livewire Learning fits well in the Self Managed Learning column.</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8</a:t>
            </a:fld>
            <a:endParaRPr lang="en-N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There have</a:t>
            </a:r>
            <a:r>
              <a:rPr lang="en-NZ" baseline="0" dirty="0" smtClean="0"/>
              <a:t> been significant changes over the last three years.</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11</a:t>
            </a:fld>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My teaching space with its two large screens</a:t>
            </a:r>
            <a:r>
              <a:rPr lang="en-NZ" baseline="0" dirty="0" smtClean="0"/>
              <a:t> that enable me to see students on one and display material from the document camera on the other. I am able to access the internet, display power point slides and show DVDs from my seat. </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12</a:t>
            </a:fld>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is a sample Moodle page where students can view their </a:t>
            </a:r>
            <a:r>
              <a:rPr lang="en-NZ" dirty="0" smtClean="0"/>
              <a:t>programme for the </a:t>
            </a:r>
            <a:r>
              <a:rPr lang="en-NZ" dirty="0" smtClean="0"/>
              <a:t>year.</a:t>
            </a:r>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13</a:t>
            </a:fld>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This is a sample Moodle page where the teacher can communicate with students, outline work for the week, documents to read, print off and</a:t>
            </a:r>
            <a:r>
              <a:rPr lang="en-NZ" baseline="0" dirty="0" smtClean="0"/>
              <a:t> bring to class.</a:t>
            </a:r>
            <a:endParaRPr lang="en-NZ" dirty="0" smtClean="0"/>
          </a:p>
          <a:p>
            <a:endParaRPr lang="en-NZ" dirty="0"/>
          </a:p>
        </p:txBody>
      </p:sp>
      <p:sp>
        <p:nvSpPr>
          <p:cNvPr id="4" name="Slide Number Placeholder 3"/>
          <p:cNvSpPr>
            <a:spLocks noGrp="1"/>
          </p:cNvSpPr>
          <p:nvPr>
            <p:ph type="sldNum" sz="quarter" idx="10"/>
          </p:nvPr>
        </p:nvSpPr>
        <p:spPr/>
        <p:txBody>
          <a:bodyPr/>
          <a:lstStyle/>
          <a:p>
            <a:fld id="{A6A05933-3868-4CDE-B9D8-13117129391D}" type="slidenum">
              <a:rPr lang="en-NZ" smtClean="0"/>
              <a:pPr/>
              <a:t>14</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19" name="Footer Placeholder 18"/>
          <p:cNvSpPr>
            <a:spLocks noGrp="1"/>
          </p:cNvSpPr>
          <p:nvPr>
            <p:ph type="ftr" sz="quarter" idx="11"/>
          </p:nvPr>
        </p:nvSpPr>
        <p:spPr/>
        <p:txBody>
          <a:bodyPr/>
          <a:lstStyle/>
          <a:p>
            <a:endParaRPr lang="en-NZ" dirty="0"/>
          </a:p>
        </p:txBody>
      </p:sp>
      <p:sp>
        <p:nvSpPr>
          <p:cNvPr id="27" name="Slide Number Placeholder 26"/>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4F34D0BF-8FBC-4390-B413-70F504CB54B3}"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A92BDD-0516-42E3-86C2-A095EBE00E73}" type="datetimeFigureOut">
              <a:rPr lang="en-NZ" smtClean="0"/>
              <a:pPr/>
              <a:t>3/08/2014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a:xfrm>
            <a:off x="8077200" y="6356350"/>
            <a:ext cx="609600" cy="365125"/>
          </a:xfrm>
        </p:spPr>
        <p:txBody>
          <a:bodyPr/>
          <a:lstStyle/>
          <a:p>
            <a:fld id="{4F34D0BF-8FBC-4390-B413-70F504CB54B3}" type="slidenum">
              <a:rPr lang="en-NZ" smtClean="0"/>
              <a:pPr/>
              <a:t>‹#›</a:t>
            </a:fld>
            <a:endParaRPr lang="en-NZ"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A92BDD-0516-42E3-86C2-A095EBE00E73}" type="datetimeFigureOut">
              <a:rPr lang="en-NZ" smtClean="0"/>
              <a:pPr/>
              <a:t>3/08/2014</a:t>
            </a:fld>
            <a:endParaRPr lang="en-NZ"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34D0BF-8FBC-4390-B413-70F504CB54B3}" type="slidenum">
              <a:rPr lang="en-NZ" smtClean="0"/>
              <a:pPr/>
              <a:t>‹#›</a:t>
            </a:fld>
            <a:endParaRPr lang="en-NZ"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smtClean="0"/>
              <a:t>Challenges of Self-directed Learning</a:t>
            </a:r>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a:bodyPr>
          <a:lstStyle/>
          <a:p>
            <a:r>
              <a:rPr lang="en-NZ" sz="3600" b="1" dirty="0" smtClean="0">
                <a:solidFill>
                  <a:srgbClr val="002060"/>
                </a:solidFill>
              </a:rPr>
              <a:t>3. WHAT IS SELF DIRECTED LEARNING?</a:t>
            </a:r>
            <a:endParaRPr lang="en-NZ" sz="3600" b="1" dirty="0">
              <a:solidFill>
                <a:srgbClr val="002060"/>
              </a:solidFill>
            </a:endParaRPr>
          </a:p>
        </p:txBody>
      </p:sp>
      <p:sp>
        <p:nvSpPr>
          <p:cNvPr id="3" name="Content Placeholder 2"/>
          <p:cNvSpPr>
            <a:spLocks noGrp="1"/>
          </p:cNvSpPr>
          <p:nvPr>
            <p:ph idx="1"/>
          </p:nvPr>
        </p:nvSpPr>
        <p:spPr>
          <a:xfrm>
            <a:off x="457200" y="1340768"/>
            <a:ext cx="8229600" cy="5184576"/>
          </a:xfrm>
        </p:spPr>
        <p:txBody>
          <a:bodyPr>
            <a:normAutofit fontScale="92500" lnSpcReduction="10000"/>
          </a:bodyPr>
          <a:lstStyle/>
          <a:p>
            <a:pPr>
              <a:buNone/>
            </a:pPr>
            <a:r>
              <a:rPr lang="en-NZ" dirty="0" smtClean="0"/>
              <a:t>•</a:t>
            </a:r>
            <a:r>
              <a:rPr lang="en-NZ" dirty="0" smtClean="0">
                <a:solidFill>
                  <a:srgbClr val="0070C0"/>
                </a:solidFill>
              </a:rPr>
              <a:t>	</a:t>
            </a:r>
            <a:r>
              <a:rPr lang="en-NZ" b="1" dirty="0" smtClean="0">
                <a:solidFill>
                  <a:srgbClr val="0070C0"/>
                </a:solidFill>
              </a:rPr>
              <a:t>Each teacher is responsible </a:t>
            </a:r>
            <a:r>
              <a:rPr lang="en-NZ" dirty="0" smtClean="0">
                <a:solidFill>
                  <a:srgbClr val="0070C0"/>
                </a:solidFill>
              </a:rPr>
              <a:t>for ensuring that students in their class have the necessary skills to work independently in a self-directed way.</a:t>
            </a:r>
          </a:p>
          <a:p>
            <a:pPr>
              <a:buNone/>
            </a:pPr>
            <a:r>
              <a:rPr lang="en-NZ" dirty="0" smtClean="0">
                <a:solidFill>
                  <a:srgbClr val="0070C0"/>
                </a:solidFill>
              </a:rPr>
              <a:t>•	Teachers scaffold learning by making it </a:t>
            </a:r>
            <a:r>
              <a:rPr lang="en-NZ" b="1" dirty="0" smtClean="0">
                <a:solidFill>
                  <a:srgbClr val="FF0000"/>
                </a:solidFill>
              </a:rPr>
              <a:t>“visible”.  </a:t>
            </a:r>
            <a:r>
              <a:rPr lang="en-NZ" dirty="0" smtClean="0">
                <a:solidFill>
                  <a:srgbClr val="0070C0"/>
                </a:solidFill>
              </a:rPr>
              <a:t>They </a:t>
            </a:r>
            <a:r>
              <a:rPr lang="en-NZ" b="1" dirty="0" smtClean="0">
                <a:solidFill>
                  <a:srgbClr val="FF0000"/>
                </a:solidFill>
              </a:rPr>
              <a:t>model learning strategies </a:t>
            </a:r>
            <a:r>
              <a:rPr lang="en-NZ" dirty="0" smtClean="0">
                <a:solidFill>
                  <a:srgbClr val="0070C0"/>
                </a:solidFill>
              </a:rPr>
              <a:t>and work WITH students so they develop the ability to use them on their own</a:t>
            </a:r>
          </a:p>
          <a:p>
            <a:pPr>
              <a:buNone/>
            </a:pPr>
            <a:r>
              <a:rPr lang="en-NZ" dirty="0" smtClean="0">
                <a:solidFill>
                  <a:srgbClr val="0070C0"/>
                </a:solidFill>
              </a:rPr>
              <a:t>•	One of the most important role of the teacher is to </a:t>
            </a:r>
            <a:r>
              <a:rPr lang="en-NZ" b="1" dirty="0" smtClean="0">
                <a:solidFill>
                  <a:srgbClr val="0070C0"/>
                </a:solidFill>
              </a:rPr>
              <a:t>raise student awareness </a:t>
            </a:r>
            <a:r>
              <a:rPr lang="en-NZ" dirty="0" smtClean="0">
                <a:solidFill>
                  <a:srgbClr val="0070C0"/>
                </a:solidFill>
              </a:rPr>
              <a:t>of their roles in learning</a:t>
            </a:r>
          </a:p>
          <a:p>
            <a:pPr>
              <a:buNone/>
            </a:pPr>
            <a:r>
              <a:rPr lang="en-NZ" dirty="0" smtClean="0">
                <a:solidFill>
                  <a:srgbClr val="0070C0"/>
                </a:solidFill>
              </a:rPr>
              <a:t>•	SDL is highly </a:t>
            </a:r>
            <a:r>
              <a:rPr lang="en-NZ" b="1" dirty="0" smtClean="0">
                <a:solidFill>
                  <a:srgbClr val="FF0000"/>
                </a:solidFill>
              </a:rPr>
              <a:t>collaborative</a:t>
            </a:r>
            <a:r>
              <a:rPr lang="en-NZ" dirty="0" smtClean="0">
                <a:solidFill>
                  <a:srgbClr val="0070C0"/>
                </a:solidFill>
              </a:rPr>
              <a:t>.  Learners collaborate with teachers and peers.</a:t>
            </a:r>
          </a:p>
          <a:p>
            <a:pPr>
              <a:buNone/>
            </a:pPr>
            <a:r>
              <a:rPr lang="en-NZ" dirty="0" smtClean="0">
                <a:solidFill>
                  <a:srgbClr val="0070C0"/>
                </a:solidFill>
              </a:rPr>
              <a:t>•	SDL recognises domain specific knowledge as well as the ability to </a:t>
            </a:r>
            <a:r>
              <a:rPr lang="en-NZ" b="1" dirty="0" smtClean="0">
                <a:solidFill>
                  <a:srgbClr val="0070C0"/>
                </a:solidFill>
              </a:rPr>
              <a:t>transfer knowledge </a:t>
            </a:r>
            <a:r>
              <a:rPr lang="en-NZ" dirty="0" smtClean="0">
                <a:solidFill>
                  <a:srgbClr val="0070C0"/>
                </a:solidFill>
              </a:rPr>
              <a:t>to new situations.</a:t>
            </a:r>
          </a:p>
          <a:p>
            <a:pPr>
              <a:buNone/>
            </a:pPr>
            <a:r>
              <a:rPr lang="en-NZ" dirty="0" smtClean="0">
                <a:solidFill>
                  <a:srgbClr val="0070C0"/>
                </a:solidFill>
              </a:rPr>
              <a:t>•	Self-directed learning allows students to be </a:t>
            </a:r>
            <a:r>
              <a:rPr lang="en-NZ" b="1" dirty="0" smtClean="0">
                <a:solidFill>
                  <a:srgbClr val="FF0000"/>
                </a:solidFill>
              </a:rPr>
              <a:t>more effective learners and social beings</a:t>
            </a:r>
            <a:r>
              <a:rPr lang="en-NZ" b="1" dirty="0" smtClean="0">
                <a:solidFill>
                  <a:srgbClr val="0070C0"/>
                </a:solidFill>
              </a:rPr>
              <a:t>.</a:t>
            </a:r>
          </a:p>
          <a:p>
            <a:endParaRPr lang="en-N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NZ" dirty="0" smtClean="0">
                <a:solidFill>
                  <a:schemeClr val="tx1"/>
                </a:solidFill>
              </a:rPr>
              <a:t>4. Changes at the Macro Level of Teaching</a:t>
            </a:r>
            <a:endParaRPr lang="en-NZ" dirty="0">
              <a:solidFill>
                <a:schemeClr val="tx1"/>
              </a:solidFill>
            </a:endParaRPr>
          </a:p>
        </p:txBody>
      </p:sp>
      <p:sp>
        <p:nvSpPr>
          <p:cNvPr id="3" name="Content Placeholder 2"/>
          <p:cNvSpPr>
            <a:spLocks noGrp="1"/>
          </p:cNvSpPr>
          <p:nvPr>
            <p:ph idx="1"/>
          </p:nvPr>
        </p:nvSpPr>
        <p:spPr>
          <a:xfrm>
            <a:off x="467544" y="1844824"/>
            <a:ext cx="8291264" cy="4608512"/>
          </a:xfrm>
        </p:spPr>
        <p:txBody>
          <a:bodyPr>
            <a:noAutofit/>
          </a:bodyPr>
          <a:lstStyle/>
          <a:p>
            <a:pPr>
              <a:lnSpc>
                <a:spcPct val="150000"/>
              </a:lnSpc>
            </a:pPr>
            <a:r>
              <a:rPr lang="en-NZ" sz="3200" dirty="0" smtClean="0">
                <a:solidFill>
                  <a:srgbClr val="C00000"/>
                </a:solidFill>
              </a:rPr>
              <a:t>Move away from face to face classes to VC (Video Conferencing)</a:t>
            </a:r>
          </a:p>
          <a:p>
            <a:pPr>
              <a:lnSpc>
                <a:spcPct val="150000"/>
              </a:lnSpc>
            </a:pPr>
            <a:r>
              <a:rPr lang="en-NZ" sz="3200" dirty="0" smtClean="0">
                <a:solidFill>
                  <a:srgbClr val="C00000"/>
                </a:solidFill>
              </a:rPr>
              <a:t>2x2 lessons: 2 VC + 2 LC</a:t>
            </a:r>
          </a:p>
          <a:p>
            <a:pPr>
              <a:lnSpc>
                <a:spcPct val="150000"/>
              </a:lnSpc>
            </a:pPr>
            <a:r>
              <a:rPr lang="en-NZ" sz="3200" dirty="0" smtClean="0">
                <a:solidFill>
                  <a:srgbClr val="C00000"/>
                </a:solidFill>
              </a:rPr>
              <a:t>Extensive use of an LMS – Moodle</a:t>
            </a:r>
          </a:p>
          <a:p>
            <a:pPr>
              <a:lnSpc>
                <a:spcPct val="150000"/>
              </a:lnSpc>
            </a:pPr>
            <a:r>
              <a:rPr lang="en-NZ" sz="3200" dirty="0" smtClean="0">
                <a:solidFill>
                  <a:srgbClr val="C00000"/>
                </a:solidFill>
              </a:rPr>
              <a:t>Set times in the Learning Centre for contact with students, small group input </a:t>
            </a:r>
            <a:endParaRPr lang="en-NZ" sz="3200"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5.JPG"/>
          <p:cNvPicPr>
            <a:picLocks noChangeAspect="1"/>
          </p:cNvPicPr>
          <p:nvPr/>
        </p:nvPicPr>
        <p:blipFill>
          <a:blip r:embed="rId3" cstate="print"/>
          <a:stretch>
            <a:fillRect/>
          </a:stretch>
        </p:blipFill>
        <p:spPr>
          <a:xfrm>
            <a:off x="508000" y="393700"/>
            <a:ext cx="8128000" cy="607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67544" y="404664"/>
            <a:ext cx="8229600" cy="1143000"/>
          </a:xfrm>
        </p:spPr>
        <p:txBody>
          <a:bodyPr>
            <a:normAutofit fontScale="90000"/>
          </a:bodyPr>
          <a:lstStyle/>
          <a:p>
            <a:pPr algn="ctr"/>
            <a:r>
              <a:rPr lang="en-NZ" dirty="0" smtClean="0">
                <a:solidFill>
                  <a:schemeClr val="tx1"/>
                </a:solidFill>
              </a:rPr>
              <a:t>4. Changes at the Macro Level of Teaching</a:t>
            </a:r>
            <a:endParaRPr lang="en-NZ" dirty="0">
              <a:solidFill>
                <a:schemeClr val="tx1"/>
              </a:solidFill>
            </a:endParaRPr>
          </a:p>
        </p:txBody>
      </p:sp>
      <p:sp>
        <p:nvSpPr>
          <p:cNvPr id="5" name="Content Placeholder 4"/>
          <p:cNvSpPr>
            <a:spLocks noGrp="1"/>
          </p:cNvSpPr>
          <p:nvPr>
            <p:ph idx="1"/>
          </p:nvPr>
        </p:nvSpPr>
        <p:spPr/>
        <p:txBody>
          <a:bodyPr/>
          <a:lstStyle/>
          <a:p>
            <a:endParaRPr lang="en-N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NZ" dirty="0" smtClean="0">
                <a:solidFill>
                  <a:srgbClr val="002060"/>
                </a:solidFill>
              </a:rPr>
              <a:t>4. Changes at the Macro Level of Teaching</a:t>
            </a:r>
            <a:endParaRPr lang="en-NZ" dirty="0">
              <a:solidFill>
                <a:srgbClr val="002060"/>
              </a:solidFill>
            </a:endParaRPr>
          </a:p>
        </p:txBody>
      </p:sp>
      <p:pic>
        <p:nvPicPr>
          <p:cNvPr id="5" name="Content Placeholder 4"/>
          <p:cNvPicPr>
            <a:picLocks noGrp="1"/>
          </p:cNvPicPr>
          <p:nvPr>
            <p:ph idx="1"/>
          </p:nvPr>
        </p:nvPicPr>
        <p:blipFill>
          <a:blip r:embed="rId3" cstate="print"/>
          <a:stretch>
            <a:fillRect/>
          </a:stretch>
        </p:blipFill>
        <p:spPr>
          <a:xfrm>
            <a:off x="0" y="1556792"/>
            <a:ext cx="9144000" cy="48245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NZ" dirty="0" smtClean="0">
                <a:solidFill>
                  <a:srgbClr val="002060"/>
                </a:solidFill>
              </a:rPr>
              <a:t>4. Changes at the Macro Level of Teaching</a:t>
            </a:r>
            <a:endParaRPr lang="en-NZ" dirty="0">
              <a:solidFill>
                <a:srgbClr val="002060"/>
              </a:solidFill>
            </a:endParaRPr>
          </a:p>
        </p:txBody>
      </p:sp>
      <p:sp>
        <p:nvSpPr>
          <p:cNvPr id="3" name="Content Placeholder 2"/>
          <p:cNvSpPr>
            <a:spLocks noGrp="1"/>
          </p:cNvSpPr>
          <p:nvPr>
            <p:ph idx="1"/>
          </p:nvPr>
        </p:nvSpPr>
        <p:spPr/>
        <p:txBody>
          <a:bodyPr/>
          <a:lstStyle/>
          <a:p>
            <a:pPr>
              <a:lnSpc>
                <a:spcPct val="150000"/>
              </a:lnSpc>
            </a:pPr>
            <a:endParaRPr lang="en-NZ" dirty="0">
              <a:solidFill>
                <a:srgbClr val="0070C0"/>
              </a:solidFill>
            </a:endParaRPr>
          </a:p>
        </p:txBody>
      </p:sp>
      <p:pic>
        <p:nvPicPr>
          <p:cNvPr id="4" name="Picture 3"/>
          <p:cNvPicPr/>
          <p:nvPr/>
        </p:nvPicPr>
        <p:blipFill>
          <a:blip r:embed="rId3" cstate="print"/>
          <a:stretch>
            <a:fillRect/>
          </a:stretch>
        </p:blipFill>
        <p:spPr>
          <a:xfrm>
            <a:off x="0" y="2035618"/>
            <a:ext cx="8892480" cy="45617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NZ" dirty="0" smtClean="0">
                <a:solidFill>
                  <a:srgbClr val="002060"/>
                </a:solidFill>
              </a:rPr>
              <a:t>5. Changes at the Micro Level of Teaching</a:t>
            </a:r>
            <a:endParaRPr lang="en-NZ"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lnSpc>
                <a:spcPct val="150000"/>
              </a:lnSpc>
            </a:pPr>
            <a:r>
              <a:rPr lang="en-NZ" dirty="0" smtClean="0">
                <a:solidFill>
                  <a:srgbClr val="0070C0"/>
                </a:solidFill>
              </a:rPr>
              <a:t>More detailed planning for the year, term and week</a:t>
            </a:r>
          </a:p>
          <a:p>
            <a:pPr>
              <a:lnSpc>
                <a:spcPct val="150000"/>
              </a:lnSpc>
            </a:pPr>
            <a:r>
              <a:rPr lang="en-NZ" dirty="0" smtClean="0">
                <a:solidFill>
                  <a:srgbClr val="0070C0"/>
                </a:solidFill>
              </a:rPr>
              <a:t>Work put up on Moodle each Sunday for both VC and Learning Centre periods. Students need to read it, download resources and bring them to class</a:t>
            </a:r>
          </a:p>
          <a:p>
            <a:pPr>
              <a:lnSpc>
                <a:spcPct val="150000"/>
              </a:lnSpc>
            </a:pPr>
            <a:r>
              <a:rPr lang="en-NZ" dirty="0" smtClean="0">
                <a:solidFill>
                  <a:srgbClr val="0070C0"/>
                </a:solidFill>
              </a:rPr>
              <a:t>Use of forums and wikis for discussions, collaborative projects, uploading of seminars</a:t>
            </a:r>
          </a:p>
          <a:p>
            <a:pPr>
              <a:lnSpc>
                <a:spcPct val="150000"/>
              </a:lnSpc>
            </a:pPr>
            <a:r>
              <a:rPr lang="en-NZ" dirty="0" smtClean="0">
                <a:solidFill>
                  <a:srgbClr val="0070C0"/>
                </a:solidFill>
              </a:rPr>
              <a:t>Assignment pages for formative and summative assessments  </a:t>
            </a:r>
          </a:p>
          <a:p>
            <a:pPr>
              <a:lnSpc>
                <a:spcPct val="150000"/>
              </a:lnSpc>
            </a:pPr>
            <a:endParaRPr lang="en-NZ"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SDL  English@ WESTMOUNT SCHOOL</a:t>
            </a:r>
            <a:endParaRPr lang="en-NZ" dirty="0"/>
          </a:p>
        </p:txBody>
      </p:sp>
      <p:sp>
        <p:nvSpPr>
          <p:cNvPr id="3" name="Content Placeholder 2"/>
          <p:cNvSpPr>
            <a:spLocks noGrp="1"/>
          </p:cNvSpPr>
          <p:nvPr>
            <p:ph idx="1"/>
          </p:nvPr>
        </p:nvSpPr>
        <p:spPr/>
        <p:txBody>
          <a:bodyPr>
            <a:normAutofit/>
          </a:bodyPr>
          <a:lstStyle/>
          <a:p>
            <a:pPr marL="514350" indent="-514350">
              <a:buAutoNum type="arabicPeriod"/>
            </a:pPr>
            <a:r>
              <a:rPr lang="en-NZ" dirty="0" smtClean="0"/>
              <a:t>King Lear – 2x2</a:t>
            </a:r>
          </a:p>
          <a:p>
            <a:pPr marL="514350" indent="-514350">
              <a:buAutoNum type="arabicPeriod"/>
            </a:pPr>
            <a:r>
              <a:rPr lang="en-NZ" dirty="0" smtClean="0"/>
              <a:t>Wiki for responding to the film</a:t>
            </a:r>
          </a:p>
          <a:p>
            <a:pPr marL="514350" indent="-514350">
              <a:buAutoNum type="arabicPeriod"/>
            </a:pPr>
            <a:r>
              <a:rPr lang="en-NZ" dirty="0" smtClean="0"/>
              <a:t>Wiki for sharing ideas for seminars</a:t>
            </a:r>
          </a:p>
          <a:p>
            <a:pPr marL="514350" indent="-514350">
              <a:buAutoNum type="arabicPeriod"/>
            </a:pPr>
            <a:r>
              <a:rPr lang="en-NZ" dirty="0" smtClean="0"/>
              <a:t>Forum Q&amp;A for communicating with teacher and one another</a:t>
            </a:r>
            <a:br>
              <a:rPr lang="en-NZ" dirty="0" smtClean="0"/>
            </a:br>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3.JPG"/>
          <p:cNvPicPr>
            <a:picLocks noChangeAspect="1"/>
          </p:cNvPicPr>
          <p:nvPr/>
        </p:nvPicPr>
        <p:blipFill>
          <a:blip r:embed="rId3" cstate="print"/>
          <a:stretch>
            <a:fillRect/>
          </a:stretch>
        </p:blipFill>
        <p:spPr>
          <a:xfrm>
            <a:off x="539555" y="4221088"/>
            <a:ext cx="3036636" cy="2268000"/>
          </a:xfrm>
          <a:prstGeom prst="rect">
            <a:avLst/>
          </a:prstGeom>
        </p:spPr>
      </p:pic>
      <p:pic>
        <p:nvPicPr>
          <p:cNvPr id="7" name="Picture 6" descr="photo 4.JPG"/>
          <p:cNvPicPr>
            <a:picLocks noChangeAspect="1"/>
          </p:cNvPicPr>
          <p:nvPr/>
        </p:nvPicPr>
        <p:blipFill>
          <a:blip r:embed="rId4" cstate="print"/>
          <a:stretch>
            <a:fillRect/>
          </a:stretch>
        </p:blipFill>
        <p:spPr>
          <a:xfrm>
            <a:off x="5652120" y="4365104"/>
            <a:ext cx="3036636" cy="2268000"/>
          </a:xfrm>
          <a:prstGeom prst="rect">
            <a:avLst/>
          </a:prstGeom>
        </p:spPr>
      </p:pic>
      <p:pic>
        <p:nvPicPr>
          <p:cNvPr id="5" name="Picture 4" descr="photo 2.JPG"/>
          <p:cNvPicPr>
            <a:picLocks noChangeAspect="1"/>
          </p:cNvPicPr>
          <p:nvPr/>
        </p:nvPicPr>
        <p:blipFill>
          <a:blip r:embed="rId5" cstate="print"/>
          <a:stretch>
            <a:fillRect/>
          </a:stretch>
        </p:blipFill>
        <p:spPr>
          <a:xfrm>
            <a:off x="5724128" y="476672"/>
            <a:ext cx="3036653" cy="2268000"/>
          </a:xfrm>
          <a:prstGeom prst="rect">
            <a:avLst/>
          </a:prstGeom>
        </p:spPr>
      </p:pic>
      <p:pic>
        <p:nvPicPr>
          <p:cNvPr id="4" name="Picture 3" descr="photo 1.JPG"/>
          <p:cNvPicPr>
            <a:picLocks noChangeAspect="1"/>
          </p:cNvPicPr>
          <p:nvPr/>
        </p:nvPicPr>
        <p:blipFill>
          <a:blip r:embed="rId6" cstate="print"/>
          <a:stretch>
            <a:fillRect/>
          </a:stretch>
        </p:blipFill>
        <p:spPr>
          <a:xfrm>
            <a:off x="467544" y="620688"/>
            <a:ext cx="2892050" cy="2160000"/>
          </a:xfrm>
          <a:prstGeom prst="rect">
            <a:avLst/>
          </a:prstGeom>
        </p:spPr>
      </p:pic>
      <p:sp>
        <p:nvSpPr>
          <p:cNvPr id="2" name="Title 1"/>
          <p:cNvSpPr>
            <a:spLocks noGrp="1"/>
          </p:cNvSpPr>
          <p:nvPr>
            <p:ph type="title"/>
          </p:nvPr>
        </p:nvSpPr>
        <p:spPr>
          <a:xfrm>
            <a:off x="467544" y="188640"/>
            <a:ext cx="8229600" cy="576064"/>
          </a:xfrm>
        </p:spPr>
        <p:txBody>
          <a:bodyPr>
            <a:normAutofit fontScale="90000"/>
          </a:bodyPr>
          <a:lstStyle/>
          <a:p>
            <a:r>
              <a:rPr lang="en-NZ" dirty="0" smtClean="0">
                <a:solidFill>
                  <a:srgbClr val="C00000"/>
                </a:solidFill>
              </a:rPr>
              <a:t>6. Life in the Learning Centre</a:t>
            </a:r>
            <a:endParaRPr lang="en-NZ" dirty="0">
              <a:solidFill>
                <a:srgbClr val="C00000"/>
              </a:solidFill>
            </a:endParaRPr>
          </a:p>
        </p:txBody>
      </p:sp>
      <p:sp>
        <p:nvSpPr>
          <p:cNvPr id="3" name="Content Placeholder 2"/>
          <p:cNvSpPr>
            <a:spLocks noGrp="1"/>
          </p:cNvSpPr>
          <p:nvPr>
            <p:ph idx="1"/>
          </p:nvPr>
        </p:nvSpPr>
        <p:spPr>
          <a:xfrm>
            <a:off x="467544" y="1916832"/>
            <a:ext cx="8229600" cy="2573640"/>
          </a:xfrm>
        </p:spPr>
        <p:txBody>
          <a:bodyPr>
            <a:normAutofit lnSpcReduction="10000"/>
          </a:bodyPr>
          <a:lstStyle/>
          <a:p>
            <a:pPr marL="514350" indent="-514350">
              <a:buAutoNum type="arabicPeriod"/>
            </a:pPr>
            <a:endParaRPr lang="en-NZ" dirty="0" smtClean="0"/>
          </a:p>
          <a:p>
            <a:pPr marL="514350" indent="-514350">
              <a:buAutoNum type="arabicPeriod"/>
            </a:pPr>
            <a:r>
              <a:rPr lang="en-NZ" dirty="0" smtClean="0"/>
              <a:t>Students have their own </a:t>
            </a:r>
            <a:r>
              <a:rPr lang="en-NZ" dirty="0" smtClean="0"/>
              <a:t>booths for quiet study</a:t>
            </a:r>
          </a:p>
          <a:p>
            <a:pPr marL="514350" indent="-514350">
              <a:buAutoNum type="arabicPeriod"/>
            </a:pPr>
            <a:r>
              <a:rPr lang="en-NZ" dirty="0" smtClean="0"/>
              <a:t>Time tables for each student’s learning programme</a:t>
            </a:r>
          </a:p>
          <a:p>
            <a:pPr marL="514350" indent="-514350">
              <a:buAutoNum type="arabicPeriod"/>
            </a:pPr>
            <a:r>
              <a:rPr lang="en-NZ" dirty="0" smtClean="0"/>
              <a:t>Discussion area for collaborative and peer tutoring</a:t>
            </a:r>
          </a:p>
          <a:p>
            <a:pPr marL="514350" indent="-514350">
              <a:buAutoNum type="arabicPeriod"/>
            </a:pPr>
            <a:r>
              <a:rPr lang="en-NZ" dirty="0" smtClean="0"/>
              <a:t>Appointments for one-on-one conferencing with LC supervisor</a:t>
            </a: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fontScale="90000"/>
          </a:bodyPr>
          <a:lstStyle/>
          <a:p>
            <a:r>
              <a:rPr lang="en-NZ" dirty="0" smtClean="0">
                <a:solidFill>
                  <a:srgbClr val="002060"/>
                </a:solidFill>
              </a:rPr>
              <a:t>7. Equipping self-directed learners</a:t>
            </a:r>
            <a:endParaRPr lang="en-NZ" dirty="0">
              <a:solidFill>
                <a:srgbClr val="002060"/>
              </a:solidFill>
            </a:endParaRPr>
          </a:p>
        </p:txBody>
      </p:sp>
      <p:sp>
        <p:nvSpPr>
          <p:cNvPr id="3" name="Content Placeholder 2"/>
          <p:cNvSpPr>
            <a:spLocks noGrp="1"/>
          </p:cNvSpPr>
          <p:nvPr>
            <p:ph idx="1"/>
          </p:nvPr>
        </p:nvSpPr>
        <p:spPr>
          <a:xfrm>
            <a:off x="467544" y="836712"/>
            <a:ext cx="8229600" cy="5832648"/>
          </a:xfrm>
        </p:spPr>
        <p:txBody>
          <a:bodyPr>
            <a:noAutofit/>
          </a:bodyPr>
          <a:lstStyle/>
          <a:p>
            <a:pPr marL="514350" indent="-514350">
              <a:buAutoNum type="arabicPeriod"/>
            </a:pPr>
            <a:r>
              <a:rPr lang="en-NZ" sz="2000" b="1" dirty="0" smtClean="0">
                <a:solidFill>
                  <a:srgbClr val="002060"/>
                </a:solidFill>
              </a:rPr>
              <a:t>Motivation: </a:t>
            </a:r>
            <a:r>
              <a:rPr lang="en-NZ" sz="2000" dirty="0" smtClean="0">
                <a:solidFill>
                  <a:srgbClr val="00B0F0"/>
                </a:solidFill>
              </a:rPr>
              <a:t>strong support from home; whole school approach.</a:t>
            </a:r>
            <a:r>
              <a:rPr lang="en-NZ" sz="2000" b="1" dirty="0" smtClean="0">
                <a:solidFill>
                  <a:srgbClr val="00B0F0"/>
                </a:solidFill>
              </a:rPr>
              <a:t/>
            </a:r>
            <a:br>
              <a:rPr lang="en-NZ" sz="2000" b="1" dirty="0" smtClean="0">
                <a:solidFill>
                  <a:srgbClr val="00B0F0"/>
                </a:solidFill>
              </a:rPr>
            </a:br>
            <a:endParaRPr lang="en-NZ" sz="1200" b="1" dirty="0" smtClean="0">
              <a:solidFill>
                <a:srgbClr val="00B0F0"/>
              </a:solidFill>
            </a:endParaRPr>
          </a:p>
          <a:p>
            <a:pPr marL="514350" indent="-514350">
              <a:buAutoNum type="arabicPeriod"/>
            </a:pPr>
            <a:r>
              <a:rPr lang="en-NZ" sz="2000" b="1" dirty="0" smtClean="0">
                <a:solidFill>
                  <a:srgbClr val="002060"/>
                </a:solidFill>
              </a:rPr>
              <a:t>LC Supervisor encourages students to ask:</a:t>
            </a:r>
            <a:r>
              <a:rPr lang="en-NZ" sz="2000" dirty="0" smtClean="0">
                <a:solidFill>
                  <a:srgbClr val="00B0F0"/>
                </a:solidFill>
              </a:rPr>
              <a:t/>
            </a:r>
            <a:br>
              <a:rPr lang="en-NZ" sz="2000" dirty="0" smtClean="0">
                <a:solidFill>
                  <a:srgbClr val="00B0F0"/>
                </a:solidFill>
              </a:rPr>
            </a:br>
            <a:r>
              <a:rPr lang="en-NZ" sz="2000" dirty="0" smtClean="0">
                <a:solidFill>
                  <a:srgbClr val="00B0F0"/>
                </a:solidFill>
              </a:rPr>
              <a:t>a. Have I read the required Moodle pages?</a:t>
            </a:r>
            <a:br>
              <a:rPr lang="en-NZ" sz="2000" dirty="0" smtClean="0">
                <a:solidFill>
                  <a:srgbClr val="00B0F0"/>
                </a:solidFill>
              </a:rPr>
            </a:br>
            <a:r>
              <a:rPr lang="en-NZ" sz="2000" dirty="0" smtClean="0">
                <a:solidFill>
                  <a:srgbClr val="00B0F0"/>
                </a:solidFill>
              </a:rPr>
              <a:t>b. Have I clarified the requirements with another students?</a:t>
            </a:r>
            <a:br>
              <a:rPr lang="en-NZ" sz="2000" dirty="0" smtClean="0">
                <a:solidFill>
                  <a:srgbClr val="00B0F0"/>
                </a:solidFill>
              </a:rPr>
            </a:br>
            <a:r>
              <a:rPr lang="en-NZ" sz="2000" dirty="0" smtClean="0">
                <a:solidFill>
                  <a:srgbClr val="00B0F0"/>
                </a:solidFill>
              </a:rPr>
              <a:t>c. Have I clarified the requirements with the LC?</a:t>
            </a:r>
            <a:br>
              <a:rPr lang="en-NZ" sz="2000" dirty="0" smtClean="0">
                <a:solidFill>
                  <a:srgbClr val="00B0F0"/>
                </a:solidFill>
              </a:rPr>
            </a:br>
            <a:r>
              <a:rPr lang="en-NZ" sz="2000" dirty="0" smtClean="0">
                <a:solidFill>
                  <a:srgbClr val="00B0F0"/>
                </a:solidFill>
              </a:rPr>
              <a:t>d. Now I contact the VC teacher.</a:t>
            </a:r>
          </a:p>
          <a:p>
            <a:pPr marL="514350" indent="-514350">
              <a:buNone/>
            </a:pPr>
            <a:endParaRPr lang="en-NZ" sz="1200" dirty="0" smtClean="0">
              <a:solidFill>
                <a:srgbClr val="00B0F0"/>
              </a:solidFill>
            </a:endParaRPr>
          </a:p>
          <a:p>
            <a:pPr marL="514350" indent="-514350">
              <a:buNone/>
            </a:pPr>
            <a:r>
              <a:rPr lang="en-NZ" sz="2000" b="1" dirty="0" smtClean="0">
                <a:solidFill>
                  <a:srgbClr val="00B0F0"/>
                </a:solidFill>
              </a:rPr>
              <a:t>3.	</a:t>
            </a:r>
            <a:r>
              <a:rPr lang="en-NZ" sz="2000" b="1" dirty="0" smtClean="0">
                <a:solidFill>
                  <a:srgbClr val="002060"/>
                </a:solidFill>
              </a:rPr>
              <a:t>Problems: </a:t>
            </a:r>
            <a:r>
              <a:rPr lang="en-NZ" sz="2000" dirty="0" smtClean="0">
                <a:solidFill>
                  <a:srgbClr val="00B0F0"/>
                </a:solidFill>
              </a:rPr>
              <a:t/>
            </a:r>
            <a:br>
              <a:rPr lang="en-NZ" sz="2000" dirty="0" smtClean="0">
                <a:solidFill>
                  <a:srgbClr val="00B0F0"/>
                </a:solidFill>
              </a:rPr>
            </a:br>
            <a:r>
              <a:rPr lang="en-NZ" sz="2000" dirty="0" smtClean="0">
                <a:solidFill>
                  <a:srgbClr val="002060"/>
                </a:solidFill>
              </a:rPr>
              <a:t>a. Not keeping up? / Managing time?</a:t>
            </a:r>
            <a:r>
              <a:rPr lang="en-NZ" sz="2000" dirty="0" smtClean="0">
                <a:solidFill>
                  <a:srgbClr val="00B0F0"/>
                </a:solidFill>
              </a:rPr>
              <a:t/>
            </a:r>
            <a:br>
              <a:rPr lang="en-NZ" sz="2000" dirty="0" smtClean="0">
                <a:solidFill>
                  <a:srgbClr val="00B0F0"/>
                </a:solidFill>
              </a:rPr>
            </a:br>
            <a:r>
              <a:rPr lang="en-NZ" sz="2000" dirty="0" smtClean="0">
                <a:solidFill>
                  <a:srgbClr val="00B0F0"/>
                </a:solidFill>
              </a:rPr>
              <a:t>- Specific strategies eg Each week print off and paste on wall the weekly Moodle work.</a:t>
            </a:r>
            <a:br>
              <a:rPr lang="en-NZ" sz="2000" dirty="0" smtClean="0">
                <a:solidFill>
                  <a:srgbClr val="00B0F0"/>
                </a:solidFill>
              </a:rPr>
            </a:br>
            <a:r>
              <a:rPr lang="en-NZ" sz="2000" dirty="0" smtClean="0">
                <a:solidFill>
                  <a:srgbClr val="00B0F0"/>
                </a:solidFill>
              </a:rPr>
              <a:t/>
            </a:r>
            <a:br>
              <a:rPr lang="en-NZ" sz="2000" dirty="0" smtClean="0">
                <a:solidFill>
                  <a:srgbClr val="00B0F0"/>
                </a:solidFill>
              </a:rPr>
            </a:br>
            <a:r>
              <a:rPr lang="en-NZ" sz="2000" dirty="0" smtClean="0">
                <a:solidFill>
                  <a:srgbClr val="002060"/>
                </a:solidFill>
              </a:rPr>
              <a:t>b. Motivation?</a:t>
            </a:r>
            <a:r>
              <a:rPr lang="en-NZ" sz="2000" dirty="0" smtClean="0">
                <a:solidFill>
                  <a:srgbClr val="00B0F0"/>
                </a:solidFill>
              </a:rPr>
              <a:t/>
            </a:r>
            <a:br>
              <a:rPr lang="en-NZ" sz="2000" dirty="0" smtClean="0">
                <a:solidFill>
                  <a:srgbClr val="00B0F0"/>
                </a:solidFill>
              </a:rPr>
            </a:br>
            <a:r>
              <a:rPr lang="en-NZ" sz="2000" dirty="0" smtClean="0">
                <a:solidFill>
                  <a:srgbClr val="00B0F0"/>
                </a:solidFill>
              </a:rPr>
              <a:t>- Talks with Mentor</a:t>
            </a:r>
            <a:br>
              <a:rPr lang="en-NZ" sz="2000" dirty="0" smtClean="0">
                <a:solidFill>
                  <a:srgbClr val="00B0F0"/>
                </a:solidFill>
              </a:rPr>
            </a:br>
            <a:r>
              <a:rPr lang="en-NZ" sz="2000" dirty="0" smtClean="0">
                <a:solidFill>
                  <a:srgbClr val="00B0F0"/>
                </a:solidFill>
              </a:rPr>
              <a:t>- Resilience</a:t>
            </a:r>
            <a:br>
              <a:rPr lang="en-NZ" sz="2000" dirty="0" smtClean="0">
                <a:solidFill>
                  <a:srgbClr val="00B0F0"/>
                </a:solidFill>
              </a:rPr>
            </a:br>
            <a:r>
              <a:rPr lang="en-NZ" sz="2000" dirty="0" smtClean="0">
                <a:solidFill>
                  <a:srgbClr val="00B0F0"/>
                </a:solidFill>
              </a:rPr>
              <a:t/>
            </a:r>
            <a:br>
              <a:rPr lang="en-NZ" sz="2000" dirty="0" smtClean="0">
                <a:solidFill>
                  <a:srgbClr val="00B0F0"/>
                </a:solidFill>
              </a:rPr>
            </a:br>
            <a:r>
              <a:rPr lang="en-NZ" sz="2000" dirty="0" smtClean="0">
                <a:solidFill>
                  <a:srgbClr val="002060"/>
                </a:solidFill>
              </a:rPr>
              <a:t>c. Reflecting on  successes and failures?</a:t>
            </a:r>
            <a:r>
              <a:rPr lang="en-NZ" sz="2000" dirty="0" smtClean="0">
                <a:solidFill>
                  <a:srgbClr val="00B0F0"/>
                </a:solidFill>
              </a:rPr>
              <a:t/>
            </a:r>
            <a:br>
              <a:rPr lang="en-NZ" sz="2000" dirty="0" smtClean="0">
                <a:solidFill>
                  <a:srgbClr val="00B0F0"/>
                </a:solidFill>
              </a:rPr>
            </a:br>
            <a:r>
              <a:rPr lang="en-NZ" sz="2000" dirty="0" smtClean="0">
                <a:solidFill>
                  <a:srgbClr val="00B0F0"/>
                </a:solidFill>
              </a:rPr>
              <a:t>- Conferences with LC supervisor – PMI Reflection sheet</a:t>
            </a:r>
            <a:endParaRPr lang="en-NZ"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22344"/>
          </a:xfrm>
        </p:spPr>
        <p:txBody>
          <a:bodyPr>
            <a:normAutofit fontScale="90000"/>
          </a:bodyPr>
          <a:lstStyle/>
          <a:p>
            <a:r>
              <a:rPr lang="en-NZ" dirty="0" smtClean="0"/>
              <a:t>7. Equipping self-directed learners</a:t>
            </a:r>
            <a:endParaRPr lang="en-NZ" dirty="0"/>
          </a:p>
        </p:txBody>
      </p:sp>
      <p:pic>
        <p:nvPicPr>
          <p:cNvPr id="4" name="Content Placeholder 3" descr="Keziah's PMI.jpg"/>
          <p:cNvPicPr>
            <a:picLocks noGrp="1" noChangeAspect="1"/>
          </p:cNvPicPr>
          <p:nvPr>
            <p:ph idx="1"/>
          </p:nvPr>
        </p:nvPicPr>
        <p:blipFill>
          <a:blip r:embed="rId3" cstate="print"/>
          <a:stretch>
            <a:fillRect/>
          </a:stretch>
        </p:blipFill>
        <p:spPr>
          <a:xfrm>
            <a:off x="110288" y="1128712"/>
            <a:ext cx="8854199" cy="562971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3" descr="teacher with too much marking.jpg"/>
          <p:cNvPicPr>
            <a:picLocks noGrp="1" noChangeAspect="1"/>
          </p:cNvPicPr>
          <p:nvPr>
            <p:ph idx="1"/>
          </p:nvPr>
        </p:nvPicPr>
        <p:blipFill>
          <a:blip r:embed="rId3" cstate="print"/>
          <a:srcRect/>
          <a:stretch>
            <a:fillRect/>
          </a:stretch>
        </p:blipFill>
        <p:spPr>
          <a:xfrm>
            <a:off x="660797" y="1553766"/>
            <a:ext cx="7632650" cy="4824264"/>
          </a:xfrm>
        </p:spPr>
      </p:pic>
      <p:sp>
        <p:nvSpPr>
          <p:cNvPr id="3" name="TextBox 2"/>
          <p:cNvSpPr txBox="1"/>
          <p:nvPr/>
        </p:nvSpPr>
        <p:spPr>
          <a:xfrm>
            <a:off x="611560" y="620688"/>
            <a:ext cx="7344816" cy="954107"/>
          </a:xfrm>
          <a:prstGeom prst="rect">
            <a:avLst/>
          </a:prstGeom>
          <a:noFill/>
        </p:spPr>
        <p:txBody>
          <a:bodyPr wrap="square" rtlCol="0">
            <a:spAutoFit/>
          </a:bodyPr>
          <a:lstStyle/>
          <a:p>
            <a:pPr algn="ctr"/>
            <a:r>
              <a:rPr lang="en-NZ" sz="2800" dirty="0" smtClean="0">
                <a:solidFill>
                  <a:srgbClr val="002060"/>
                </a:solidFill>
              </a:rPr>
              <a:t>A teacher who </a:t>
            </a:r>
            <a:r>
              <a:rPr lang="en-NZ" sz="2800" b="1" dirty="0" smtClean="0">
                <a:solidFill>
                  <a:srgbClr val="002060"/>
                </a:solidFill>
              </a:rPr>
              <a:t>needs</a:t>
            </a:r>
            <a:r>
              <a:rPr lang="en-NZ" sz="2800" dirty="0" smtClean="0">
                <a:solidFill>
                  <a:srgbClr val="002060"/>
                </a:solidFill>
              </a:rPr>
              <a:t> to know about </a:t>
            </a:r>
            <a:br>
              <a:rPr lang="en-NZ" sz="2800" dirty="0" smtClean="0">
                <a:solidFill>
                  <a:srgbClr val="002060"/>
                </a:solidFill>
              </a:rPr>
            </a:br>
            <a:r>
              <a:rPr lang="en-NZ" sz="2800" dirty="0" smtClean="0">
                <a:solidFill>
                  <a:srgbClr val="002060"/>
                </a:solidFill>
              </a:rPr>
              <a:t>self-directed learning!</a:t>
            </a:r>
            <a:endParaRPr lang="en-NZ" sz="2800" dirty="0">
              <a:solidFill>
                <a:srgbClr val="00206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8. 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fontScale="77500" lnSpcReduction="20000"/>
          </a:bodyPr>
          <a:lstStyle/>
          <a:p>
            <a:pPr>
              <a:buNone/>
            </a:pPr>
            <a:r>
              <a:rPr lang="en-NZ" sz="2000" b="1" dirty="0" smtClean="0">
                <a:solidFill>
                  <a:srgbClr val="002060"/>
                </a:solidFill>
              </a:rPr>
              <a:t>1. Make Learning Intentions and Success Criteria clear at the start and end of lessons</a:t>
            </a:r>
            <a:r>
              <a:rPr lang="en-NZ" sz="2000" b="1" dirty="0" smtClean="0">
                <a:solidFill>
                  <a:srgbClr val="00B0F0"/>
                </a:solidFill>
              </a:rPr>
              <a:t/>
            </a:r>
            <a:br>
              <a:rPr lang="en-NZ" sz="2000" b="1" dirty="0" smtClean="0">
                <a:solidFill>
                  <a:srgbClr val="00B0F0"/>
                </a:solidFill>
              </a:rPr>
            </a:br>
            <a:r>
              <a:rPr lang="en-NZ" sz="2000" b="1" dirty="0" smtClean="0">
                <a:solidFill>
                  <a:srgbClr val="00B0F0"/>
                </a:solidFill>
              </a:rPr>
              <a:t/>
            </a:r>
            <a:br>
              <a:rPr lang="en-NZ" sz="2000" b="1" dirty="0" smtClean="0">
                <a:solidFill>
                  <a:srgbClr val="00B0F0"/>
                </a:solidFill>
              </a:rPr>
            </a:br>
            <a:r>
              <a:rPr lang="en-NZ" sz="2000" b="1" dirty="0" smtClean="0"/>
              <a:t>5 May - 11 May</a:t>
            </a:r>
            <a:r>
              <a:rPr lang="en-NZ" sz="2000" dirty="0" smtClean="0"/>
              <a:t>	Welcome back to Term 2. I trust you had a refreshing break. </a:t>
            </a:r>
            <a:br>
              <a:rPr lang="en-NZ" sz="2000" dirty="0" smtClean="0"/>
            </a:br>
            <a:r>
              <a:rPr lang="en-NZ" sz="2000" dirty="0" smtClean="0"/>
              <a:t/>
            </a:r>
            <a:br>
              <a:rPr lang="en-NZ" sz="2000" dirty="0" smtClean="0"/>
            </a:br>
            <a:r>
              <a:rPr lang="en-NZ" sz="2000" b="1" dirty="0" smtClean="0">
                <a:solidFill>
                  <a:srgbClr val="C00000"/>
                </a:solidFill>
              </a:rPr>
              <a:t>LEARNING INTENTION</a:t>
            </a:r>
            <a:r>
              <a:rPr lang="en-NZ" sz="2000" dirty="0" smtClean="0"/>
              <a:t/>
            </a:r>
            <a:br>
              <a:rPr lang="en-NZ" sz="2000" dirty="0" smtClean="0"/>
            </a:br>
            <a:r>
              <a:rPr lang="en-NZ" sz="2000" dirty="0" smtClean="0">
                <a:solidFill>
                  <a:srgbClr val="C00000"/>
                </a:solidFill>
              </a:rPr>
              <a:t>By the end of the next two weeks, you will:</a:t>
            </a:r>
            <a:br>
              <a:rPr lang="en-NZ" sz="2000" dirty="0" smtClean="0">
                <a:solidFill>
                  <a:srgbClr val="C00000"/>
                </a:solidFill>
              </a:rPr>
            </a:br>
            <a:r>
              <a:rPr lang="en-NZ" sz="2000" dirty="0" smtClean="0">
                <a:solidFill>
                  <a:srgbClr val="C00000"/>
                </a:solidFill>
              </a:rPr>
              <a:t>- be able to plan and write a report connecting ideas in short stories you have read.</a:t>
            </a:r>
            <a:br>
              <a:rPr lang="en-NZ" sz="2000" dirty="0" smtClean="0">
                <a:solidFill>
                  <a:srgbClr val="C00000"/>
                </a:solidFill>
              </a:rPr>
            </a:br>
            <a:endParaRPr lang="en-NZ" sz="2000" dirty="0" smtClean="0">
              <a:solidFill>
                <a:srgbClr val="C00000"/>
              </a:solidFill>
            </a:endParaRPr>
          </a:p>
          <a:p>
            <a:r>
              <a:rPr lang="en-NZ" sz="2000" b="1" dirty="0" smtClean="0">
                <a:solidFill>
                  <a:srgbClr val="002060"/>
                </a:solidFill>
              </a:rPr>
              <a:t>SUCCESS CRITERIA</a:t>
            </a:r>
            <a:r>
              <a:rPr lang="en-NZ" sz="2000" dirty="0" smtClean="0">
                <a:solidFill>
                  <a:srgbClr val="002060"/>
                </a:solidFill>
              </a:rPr>
              <a:t/>
            </a:r>
            <a:br>
              <a:rPr lang="en-NZ" sz="2000" dirty="0" smtClean="0">
                <a:solidFill>
                  <a:srgbClr val="002060"/>
                </a:solidFill>
              </a:rPr>
            </a:br>
            <a:r>
              <a:rPr lang="en-NZ" sz="2000" dirty="0" smtClean="0">
                <a:solidFill>
                  <a:srgbClr val="002060"/>
                </a:solidFill>
              </a:rPr>
              <a:t>By the end of the next two weeks, you will:</a:t>
            </a:r>
            <a:br>
              <a:rPr lang="en-NZ" sz="2000" dirty="0" smtClean="0">
                <a:solidFill>
                  <a:srgbClr val="002060"/>
                </a:solidFill>
              </a:rPr>
            </a:br>
            <a:r>
              <a:rPr lang="en-NZ" sz="2000" dirty="0" smtClean="0">
                <a:solidFill>
                  <a:srgbClr val="002060"/>
                </a:solidFill>
              </a:rPr>
              <a:t>- be able to summarise your key connections with examples</a:t>
            </a:r>
            <a:br>
              <a:rPr lang="en-NZ" sz="2000" dirty="0" smtClean="0">
                <a:solidFill>
                  <a:srgbClr val="002060"/>
                </a:solidFill>
              </a:rPr>
            </a:br>
            <a:r>
              <a:rPr lang="en-NZ" sz="2000" dirty="0" smtClean="0">
                <a:solidFill>
                  <a:srgbClr val="002060"/>
                </a:solidFill>
              </a:rPr>
              <a:t>- be able to plan a report connecting at least 4 stories by an author</a:t>
            </a:r>
            <a:br>
              <a:rPr lang="en-NZ" sz="2000" dirty="0" smtClean="0">
                <a:solidFill>
                  <a:srgbClr val="002060"/>
                </a:solidFill>
              </a:rPr>
            </a:br>
            <a:r>
              <a:rPr lang="en-NZ" sz="2000" dirty="0" smtClean="0">
                <a:solidFill>
                  <a:srgbClr val="002060"/>
                </a:solidFill>
              </a:rPr>
              <a:t>- be able to write a report that makes at least two connections, shows your response to and evaluation of the links</a:t>
            </a:r>
            <a:br>
              <a:rPr lang="en-NZ" sz="2000" dirty="0" smtClean="0">
                <a:solidFill>
                  <a:srgbClr val="002060"/>
                </a:solidFill>
              </a:rPr>
            </a:br>
            <a:r>
              <a:rPr lang="en-NZ" sz="2000" dirty="0" smtClean="0">
                <a:solidFill>
                  <a:srgbClr val="002060"/>
                </a:solidFill>
              </a:rPr>
              <a:t>- provides supporting evidence from the texts</a:t>
            </a:r>
            <a:br>
              <a:rPr lang="en-NZ" sz="2000" dirty="0" smtClean="0">
                <a:solidFill>
                  <a:srgbClr val="002060"/>
                </a:solidFill>
              </a:rPr>
            </a:br>
            <a:endParaRPr lang="en-NZ" sz="2000" dirty="0" smtClean="0">
              <a:solidFill>
                <a:srgbClr val="002060"/>
              </a:solidFill>
            </a:endParaRPr>
          </a:p>
          <a:p>
            <a:r>
              <a:rPr lang="en-NZ" sz="2000" b="1" dirty="0" smtClean="0"/>
              <a:t>TERM OVERVIEW</a:t>
            </a:r>
            <a:r>
              <a:rPr lang="en-NZ" sz="2000" dirty="0" smtClean="0"/>
              <a:t/>
            </a:r>
            <a:br>
              <a:rPr lang="en-NZ" sz="2000" dirty="0" smtClean="0"/>
            </a:br>
            <a:r>
              <a:rPr lang="en-NZ" sz="2000" dirty="0" smtClean="0"/>
              <a:t>This is a shorter term with only 9 weeks. As per the term time-table we have </a:t>
            </a:r>
            <a:br>
              <a:rPr lang="en-NZ" sz="2000" dirty="0" smtClean="0"/>
            </a:br>
            <a:r>
              <a:rPr lang="en-NZ" sz="2000" dirty="0" smtClean="0"/>
              <a:t>Weeks 1 and 2: Connections Report</a:t>
            </a:r>
            <a:br>
              <a:rPr lang="en-NZ" sz="2000" dirty="0" smtClean="0"/>
            </a:br>
            <a:r>
              <a:rPr lang="en-NZ" sz="2000" dirty="0" smtClean="0"/>
              <a:t>Weeks 3 - 7: Film study of </a:t>
            </a:r>
            <a:r>
              <a:rPr lang="en-NZ" sz="2000" u="sng" dirty="0" smtClean="0"/>
              <a:t>Amazing Grace.</a:t>
            </a:r>
            <a:br>
              <a:rPr lang="en-NZ" sz="2000" u="sng" dirty="0" smtClean="0"/>
            </a:br>
            <a:r>
              <a:rPr lang="en-NZ" sz="2000" dirty="0" smtClean="0"/>
              <a:t>Weeks 8 and 9: speech writing (Assessed Term 3 week 1)</a:t>
            </a:r>
            <a:br>
              <a:rPr lang="en-NZ" sz="2000" dirty="0" smtClean="0"/>
            </a:br>
            <a:r>
              <a:rPr lang="en-NZ" sz="2000" dirty="0" smtClean="0"/>
              <a:t/>
            </a:r>
            <a:br>
              <a:rPr lang="en-NZ" sz="2000" dirty="0" smtClean="0"/>
            </a:br>
            <a:r>
              <a:rPr lang="en-NZ" sz="2000" b="1" dirty="0" smtClean="0">
                <a:solidFill>
                  <a:srgbClr val="002060"/>
                </a:solidFill>
              </a:rPr>
              <a:t>Week 1</a:t>
            </a:r>
            <a:r>
              <a:rPr lang="en-NZ" sz="2000" dirty="0" smtClean="0">
                <a:solidFill>
                  <a:srgbClr val="002060"/>
                </a:solidFill>
              </a:rPr>
              <a:t/>
            </a:r>
            <a:br>
              <a:rPr lang="en-NZ" sz="2000" dirty="0" smtClean="0">
                <a:solidFill>
                  <a:srgbClr val="002060"/>
                </a:solidFill>
              </a:rPr>
            </a:br>
            <a:r>
              <a:rPr lang="en-NZ" sz="2000" b="1" dirty="0" smtClean="0">
                <a:solidFill>
                  <a:srgbClr val="002060"/>
                </a:solidFill>
              </a:rPr>
              <a:t>VC 1 and LC 1: </a:t>
            </a:r>
            <a:r>
              <a:rPr lang="en-NZ" sz="2000" dirty="0" smtClean="0">
                <a:solidFill>
                  <a:srgbClr val="002060"/>
                </a:solidFill>
              </a:rPr>
              <a:t/>
            </a:r>
            <a:br>
              <a:rPr lang="en-NZ" sz="2000" dirty="0" smtClean="0">
                <a:solidFill>
                  <a:srgbClr val="002060"/>
                </a:solidFill>
              </a:rPr>
            </a:br>
            <a:r>
              <a:rPr lang="en-NZ" sz="2000" dirty="0" smtClean="0">
                <a:solidFill>
                  <a:srgbClr val="002060"/>
                </a:solidFill>
              </a:rPr>
              <a:t>Work on summarising Connections logs onto summary templates and plan the basic structure of your report.</a:t>
            </a:r>
            <a:r>
              <a:rPr lang="en-NZ" sz="2000" dirty="0" smtClean="0">
                <a:solidFill>
                  <a:srgbClr val="0070C0"/>
                </a:solidFill>
              </a:rPr>
              <a:t/>
            </a:r>
            <a:br>
              <a:rPr lang="en-NZ" sz="2000" dirty="0" smtClean="0">
                <a:solidFill>
                  <a:srgbClr val="0070C0"/>
                </a:solidFill>
              </a:rPr>
            </a:br>
            <a:r>
              <a:rPr lang="en-NZ" sz="2000" dirty="0" smtClean="0">
                <a:solidFill>
                  <a:srgbClr val="0070C0"/>
                </a:solidFill>
              </a:rPr>
              <a:t/>
            </a:r>
            <a:br>
              <a:rPr lang="en-NZ" sz="2000" dirty="0" smtClean="0">
                <a:solidFill>
                  <a:srgbClr val="0070C0"/>
                </a:solidFill>
              </a:rPr>
            </a:br>
            <a:r>
              <a:rPr lang="en-NZ" sz="2000" b="1" dirty="0" smtClean="0">
                <a:solidFill>
                  <a:srgbClr val="0070C0"/>
                </a:solidFill>
              </a:rPr>
              <a:t>VC 2 and LC 2:</a:t>
            </a:r>
            <a:r>
              <a:rPr lang="en-NZ" sz="2000" dirty="0" smtClean="0">
                <a:solidFill>
                  <a:srgbClr val="0070C0"/>
                </a:solidFill>
              </a:rPr>
              <a:t> </a:t>
            </a:r>
            <a:br>
              <a:rPr lang="en-NZ" sz="2000" dirty="0" smtClean="0">
                <a:solidFill>
                  <a:srgbClr val="0070C0"/>
                </a:solidFill>
              </a:rPr>
            </a:br>
            <a:r>
              <a:rPr lang="en-NZ" sz="2000" dirty="0" smtClean="0">
                <a:solidFill>
                  <a:srgbClr val="0070C0"/>
                </a:solidFill>
              </a:rPr>
              <a:t>a. Start hand writing the first draft of your Connections Report. </a:t>
            </a:r>
          </a:p>
          <a:p>
            <a:pPr marL="514350" indent="-514350">
              <a:buAutoNum type="arabicPeriod"/>
            </a:pPr>
            <a:endParaRPr lang="en-NZ"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8. 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a:bodyPr>
          <a:lstStyle/>
          <a:p>
            <a:pPr marL="457200" indent="-457200">
              <a:buNone/>
            </a:pPr>
            <a:r>
              <a:rPr lang="en-NZ" sz="2000" b="1" dirty="0" smtClean="0">
                <a:solidFill>
                  <a:srgbClr val="002060"/>
                </a:solidFill>
              </a:rPr>
              <a:t>2. Enable our students to be assessment-capable learners  so that they</a:t>
            </a:r>
          </a:p>
          <a:p>
            <a:pPr marL="457200" indent="-457200">
              <a:buNone/>
            </a:pPr>
            <a:r>
              <a:rPr lang="en-NZ" sz="2000" b="1" dirty="0" smtClean="0">
                <a:solidFill>
                  <a:srgbClr val="002060"/>
                </a:solidFill>
              </a:rPr>
              <a:t>	a. know about their learning and can plan their next steps</a:t>
            </a:r>
            <a:br>
              <a:rPr lang="en-NZ" sz="2000" b="1" dirty="0" smtClean="0">
                <a:solidFill>
                  <a:srgbClr val="002060"/>
                </a:solidFill>
              </a:rPr>
            </a:br>
            <a:r>
              <a:rPr lang="en-NZ" sz="2000" b="1" dirty="0" smtClean="0">
                <a:solidFill>
                  <a:srgbClr val="002060"/>
                </a:solidFill>
              </a:rPr>
              <a:t/>
            </a:r>
            <a:br>
              <a:rPr lang="en-NZ" sz="2000" b="1" dirty="0" smtClean="0">
                <a:solidFill>
                  <a:srgbClr val="002060"/>
                </a:solidFill>
              </a:rPr>
            </a:br>
            <a:r>
              <a:rPr lang="en-NZ" sz="2000" b="1" dirty="0" smtClean="0">
                <a:solidFill>
                  <a:srgbClr val="002060"/>
                </a:solidFill>
              </a:rPr>
              <a:t>b. are active in their learning</a:t>
            </a:r>
            <a:br>
              <a:rPr lang="en-NZ" sz="2000" b="1" dirty="0" smtClean="0">
                <a:solidFill>
                  <a:srgbClr val="002060"/>
                </a:solidFill>
              </a:rPr>
            </a:br>
            <a:r>
              <a:rPr lang="en-NZ" sz="2000" b="1" dirty="0" smtClean="0">
                <a:solidFill>
                  <a:srgbClr val="002060"/>
                </a:solidFill>
              </a:rPr>
              <a:t/>
            </a:r>
            <a:br>
              <a:rPr lang="en-NZ" sz="2000" b="1" dirty="0" smtClean="0">
                <a:solidFill>
                  <a:srgbClr val="002060"/>
                </a:solidFill>
              </a:rPr>
            </a:br>
            <a:r>
              <a:rPr lang="en-NZ" sz="2000" b="1" dirty="0" smtClean="0">
                <a:solidFill>
                  <a:srgbClr val="002060"/>
                </a:solidFill>
              </a:rPr>
              <a:t>c. understand the learning intentions and success criteria</a:t>
            </a:r>
          </a:p>
          <a:p>
            <a:pPr marL="457200" indent="-457200">
              <a:buNone/>
            </a:pPr>
            <a:endParaRPr lang="en-NZ" sz="2000" b="1" dirty="0" smtClean="0">
              <a:solidFill>
                <a:srgbClr val="002060"/>
              </a:solidFill>
            </a:endParaRPr>
          </a:p>
          <a:p>
            <a:pPr marL="457200" indent="-457200">
              <a:buNone/>
            </a:pPr>
            <a:r>
              <a:rPr lang="en-NZ" sz="2000" b="1" dirty="0" smtClean="0">
                <a:solidFill>
                  <a:srgbClr val="002060"/>
                </a:solidFill>
              </a:rPr>
              <a:t>	d.  can peer assess against the success criteria</a:t>
            </a:r>
          </a:p>
          <a:p>
            <a:pPr marL="457200" indent="-457200">
              <a:buNone/>
            </a:pPr>
            <a:endParaRPr lang="en-NZ" sz="2000" b="1" dirty="0" smtClean="0">
              <a:solidFill>
                <a:srgbClr val="002060"/>
              </a:solidFill>
            </a:endParaRPr>
          </a:p>
          <a:p>
            <a:pPr marL="457200" indent="-457200">
              <a:buNone/>
            </a:pPr>
            <a:r>
              <a:rPr lang="en-NZ" sz="2000" b="1" dirty="0" smtClean="0">
                <a:solidFill>
                  <a:srgbClr val="002060"/>
                </a:solidFill>
              </a:rPr>
              <a:t>	e. are able to track their progress against the rubric and exemplars</a:t>
            </a:r>
            <a:endParaRPr lang="en-NZ" sz="2000" dirty="0" smtClean="0"/>
          </a:p>
          <a:p>
            <a:pPr marL="457200" indent="-457200">
              <a:buNone/>
            </a:pPr>
            <a:endParaRPr lang="en-NZ" sz="2000" dirty="0" smtClean="0">
              <a:solidFill>
                <a:srgbClr val="0070C0"/>
              </a:solidFill>
            </a:endParaRPr>
          </a:p>
          <a:p>
            <a:pPr marL="457200" indent="-457200">
              <a:buNone/>
            </a:pPr>
            <a:r>
              <a:rPr lang="en-NZ" sz="2000" b="1" dirty="0" smtClean="0">
                <a:solidFill>
                  <a:srgbClr val="002060"/>
                </a:solidFill>
              </a:rPr>
              <a:t>	f. are able to answer the questions:</a:t>
            </a:r>
            <a:r>
              <a:rPr lang="en-NZ" sz="2000" dirty="0" smtClean="0">
                <a:solidFill>
                  <a:srgbClr val="002060"/>
                </a:solidFill>
              </a:rPr>
              <a:t/>
            </a:r>
            <a:br>
              <a:rPr lang="en-NZ" sz="2000" dirty="0" smtClean="0">
                <a:solidFill>
                  <a:srgbClr val="002060"/>
                </a:solidFill>
              </a:rPr>
            </a:br>
            <a:r>
              <a:rPr lang="en-NZ" sz="2000" dirty="0" smtClean="0">
                <a:solidFill>
                  <a:srgbClr val="002060"/>
                </a:solidFill>
              </a:rPr>
              <a:t>- Where am I going?</a:t>
            </a:r>
            <a:br>
              <a:rPr lang="en-NZ" sz="2000" dirty="0" smtClean="0">
                <a:solidFill>
                  <a:srgbClr val="002060"/>
                </a:solidFill>
              </a:rPr>
            </a:br>
            <a:r>
              <a:rPr lang="en-NZ" sz="2000" dirty="0" smtClean="0">
                <a:solidFill>
                  <a:srgbClr val="002060"/>
                </a:solidFill>
              </a:rPr>
              <a:t>- How am I going?</a:t>
            </a:r>
            <a:br>
              <a:rPr lang="en-NZ" sz="2000" dirty="0" smtClean="0">
                <a:solidFill>
                  <a:srgbClr val="002060"/>
                </a:solidFill>
              </a:rPr>
            </a:br>
            <a:r>
              <a:rPr lang="en-NZ" sz="2000" dirty="0" smtClean="0">
                <a:solidFill>
                  <a:srgbClr val="002060"/>
                </a:solidFill>
              </a:rPr>
              <a:t>- Where to next?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a:bodyPr>
          <a:lstStyle/>
          <a:p>
            <a:pPr marL="457200" indent="-457200">
              <a:buNone/>
            </a:pPr>
            <a:r>
              <a:rPr lang="en-NZ" sz="2000" b="1" dirty="0" smtClean="0">
                <a:solidFill>
                  <a:srgbClr val="002060"/>
                </a:solidFill>
              </a:rPr>
              <a:t>3. Help students set SMARTER goals</a:t>
            </a:r>
          </a:p>
          <a:p>
            <a:pPr marL="457200" indent="-457200">
              <a:buNone/>
            </a:pPr>
            <a:endParaRPr lang="en-NZ" sz="2000" b="1" dirty="0" smtClean="0">
              <a:solidFill>
                <a:srgbClr val="002060"/>
              </a:solidFill>
            </a:endParaRPr>
          </a:p>
          <a:p>
            <a:pPr marL="457200" indent="-457200">
              <a:buNone/>
            </a:pPr>
            <a:r>
              <a:rPr lang="en-NZ" sz="2000" b="1" dirty="0" smtClean="0">
                <a:solidFill>
                  <a:srgbClr val="002060"/>
                </a:solidFill>
              </a:rPr>
              <a:t>	</a:t>
            </a:r>
            <a:r>
              <a:rPr lang="en-NZ" sz="4000" b="1" dirty="0" smtClean="0">
                <a:solidFill>
                  <a:srgbClr val="002060"/>
                </a:solidFill>
              </a:rPr>
              <a:t>Specific</a:t>
            </a:r>
            <a:br>
              <a:rPr lang="en-NZ" sz="4000" b="1" dirty="0" smtClean="0">
                <a:solidFill>
                  <a:srgbClr val="002060"/>
                </a:solidFill>
              </a:rPr>
            </a:br>
            <a:r>
              <a:rPr lang="en-NZ" sz="4000" b="1" dirty="0" smtClean="0">
                <a:solidFill>
                  <a:srgbClr val="002060"/>
                </a:solidFill>
              </a:rPr>
              <a:t>Measurable</a:t>
            </a:r>
            <a:br>
              <a:rPr lang="en-NZ" sz="4000" b="1" dirty="0" smtClean="0">
                <a:solidFill>
                  <a:srgbClr val="002060"/>
                </a:solidFill>
              </a:rPr>
            </a:br>
            <a:r>
              <a:rPr lang="en-NZ" sz="4000" b="1" dirty="0" smtClean="0">
                <a:solidFill>
                  <a:srgbClr val="002060"/>
                </a:solidFill>
              </a:rPr>
              <a:t>Achievable and ambitious</a:t>
            </a:r>
            <a:br>
              <a:rPr lang="en-NZ" sz="4000" b="1" dirty="0" smtClean="0">
                <a:solidFill>
                  <a:srgbClr val="002060"/>
                </a:solidFill>
              </a:rPr>
            </a:br>
            <a:r>
              <a:rPr lang="en-NZ" sz="4000" b="1" dirty="0" smtClean="0">
                <a:solidFill>
                  <a:srgbClr val="002060"/>
                </a:solidFill>
              </a:rPr>
              <a:t>Relevant</a:t>
            </a:r>
            <a:br>
              <a:rPr lang="en-NZ" sz="4000" b="1" dirty="0" smtClean="0">
                <a:solidFill>
                  <a:srgbClr val="002060"/>
                </a:solidFill>
              </a:rPr>
            </a:br>
            <a:r>
              <a:rPr lang="en-NZ" sz="4000" b="1" dirty="0" smtClean="0">
                <a:solidFill>
                  <a:srgbClr val="002060"/>
                </a:solidFill>
              </a:rPr>
              <a:t>Timely</a:t>
            </a:r>
            <a:br>
              <a:rPr lang="en-NZ" sz="4000" b="1" dirty="0" smtClean="0">
                <a:solidFill>
                  <a:srgbClr val="002060"/>
                </a:solidFill>
              </a:rPr>
            </a:br>
            <a:r>
              <a:rPr lang="en-NZ" sz="4000" b="1" dirty="0" smtClean="0">
                <a:solidFill>
                  <a:srgbClr val="002060"/>
                </a:solidFill>
              </a:rPr>
              <a:t>Evaluate</a:t>
            </a:r>
            <a:br>
              <a:rPr lang="en-NZ" sz="4000" b="1" dirty="0" smtClean="0">
                <a:solidFill>
                  <a:srgbClr val="002060"/>
                </a:solidFill>
              </a:rPr>
            </a:br>
            <a:r>
              <a:rPr lang="en-NZ" sz="4000" b="1" dirty="0" smtClean="0">
                <a:solidFill>
                  <a:srgbClr val="002060"/>
                </a:solidFill>
              </a:rPr>
              <a:t>Re-evaluate</a:t>
            </a:r>
            <a:endParaRPr lang="en-NZ" sz="4000" dirty="0" smtClean="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a:bodyPr>
          <a:lstStyle/>
          <a:p>
            <a:pPr marL="457200" indent="-457200">
              <a:buNone/>
            </a:pPr>
            <a:r>
              <a:rPr lang="en-NZ" sz="2000" b="1" dirty="0" smtClean="0">
                <a:solidFill>
                  <a:srgbClr val="002060"/>
                </a:solidFill>
              </a:rPr>
              <a:t>4. “</a:t>
            </a:r>
            <a:r>
              <a:rPr lang="en-NZ" sz="2000" b="1" i="1" dirty="0" smtClean="0">
                <a:solidFill>
                  <a:srgbClr val="002060"/>
                </a:solidFill>
              </a:rPr>
              <a:t>Effective feedback has the potential to double the speed of learning.” </a:t>
            </a:r>
            <a:r>
              <a:rPr lang="en-NZ" sz="2000" b="1" dirty="0" smtClean="0">
                <a:solidFill>
                  <a:srgbClr val="002060"/>
                </a:solidFill>
              </a:rPr>
              <a:t>(Cognition)</a:t>
            </a:r>
            <a:br>
              <a:rPr lang="en-NZ" sz="2000" b="1" dirty="0" smtClean="0">
                <a:solidFill>
                  <a:srgbClr val="002060"/>
                </a:solidFill>
              </a:rPr>
            </a:br>
            <a:r>
              <a:rPr lang="en-NZ" sz="2000" b="1" dirty="0" smtClean="0">
                <a:solidFill>
                  <a:srgbClr val="002060"/>
                </a:solidFill>
              </a:rPr>
              <a:t/>
            </a:r>
            <a:br>
              <a:rPr lang="en-NZ" sz="2000" b="1" dirty="0" smtClean="0">
                <a:solidFill>
                  <a:srgbClr val="002060"/>
                </a:solidFill>
              </a:rPr>
            </a:br>
            <a:r>
              <a:rPr lang="en-NZ" sz="2000" b="1" dirty="0" smtClean="0">
                <a:solidFill>
                  <a:srgbClr val="002060"/>
                </a:solidFill>
              </a:rPr>
              <a:t>So give feedback that</a:t>
            </a:r>
            <a:br>
              <a:rPr lang="en-NZ" sz="2000" b="1" dirty="0" smtClean="0">
                <a:solidFill>
                  <a:srgbClr val="002060"/>
                </a:solidFill>
              </a:rPr>
            </a:br>
            <a:r>
              <a:rPr lang="en-NZ" sz="2000" b="1" dirty="0" smtClean="0">
                <a:solidFill>
                  <a:srgbClr val="002060"/>
                </a:solidFill>
              </a:rPr>
              <a:t>a. is </a:t>
            </a:r>
            <a:r>
              <a:rPr lang="en-NZ" sz="2000" b="1" i="1" dirty="0" smtClean="0">
                <a:solidFill>
                  <a:srgbClr val="002060"/>
                </a:solidFill>
              </a:rPr>
              <a:t>JUST IN TIME</a:t>
            </a:r>
            <a:r>
              <a:rPr lang="en-NZ" sz="2000" b="1" dirty="0" smtClean="0">
                <a:solidFill>
                  <a:srgbClr val="002060"/>
                </a:solidFill>
              </a:rPr>
              <a:t> and </a:t>
            </a:r>
            <a:r>
              <a:rPr lang="en-NZ" sz="2000" b="1" i="1" dirty="0" smtClean="0">
                <a:solidFill>
                  <a:srgbClr val="002060"/>
                </a:solidFill>
              </a:rPr>
              <a:t>JUST FOR ME</a:t>
            </a:r>
          </a:p>
          <a:p>
            <a:pPr marL="457200" indent="-457200">
              <a:buNone/>
            </a:pPr>
            <a:endParaRPr lang="en-NZ" sz="2000" b="1" dirty="0" smtClean="0">
              <a:solidFill>
                <a:srgbClr val="002060"/>
              </a:solidFill>
            </a:endParaRPr>
          </a:p>
          <a:p>
            <a:pPr marL="457200" indent="-457200">
              <a:buNone/>
            </a:pPr>
            <a:r>
              <a:rPr lang="en-NZ" sz="2000" b="1" dirty="0" smtClean="0">
                <a:solidFill>
                  <a:srgbClr val="002060"/>
                </a:solidFill>
              </a:rPr>
              <a:t>	b.  gives students information about</a:t>
            </a:r>
            <a:br>
              <a:rPr lang="en-NZ" sz="2000" b="1" dirty="0" smtClean="0">
                <a:solidFill>
                  <a:srgbClr val="002060"/>
                </a:solidFill>
              </a:rPr>
            </a:br>
            <a:r>
              <a:rPr lang="en-NZ" sz="2000" b="1" dirty="0" smtClean="0">
                <a:solidFill>
                  <a:srgbClr val="002060"/>
                </a:solidFill>
              </a:rPr>
              <a:t>- Where I am going?</a:t>
            </a:r>
            <a:br>
              <a:rPr lang="en-NZ" sz="2000" b="1" dirty="0" smtClean="0">
                <a:solidFill>
                  <a:srgbClr val="002060"/>
                </a:solidFill>
              </a:rPr>
            </a:br>
            <a:r>
              <a:rPr lang="en-NZ" sz="2000" b="1" dirty="0" smtClean="0">
                <a:solidFill>
                  <a:srgbClr val="002060"/>
                </a:solidFill>
              </a:rPr>
              <a:t>- How I am going?</a:t>
            </a:r>
            <a:br>
              <a:rPr lang="en-NZ" sz="2000" b="1" dirty="0" smtClean="0">
                <a:solidFill>
                  <a:srgbClr val="002060"/>
                </a:solidFill>
              </a:rPr>
            </a:br>
            <a:r>
              <a:rPr lang="en-NZ" sz="2000" b="1" dirty="0" smtClean="0">
                <a:solidFill>
                  <a:srgbClr val="002060"/>
                </a:solidFill>
              </a:rPr>
              <a:t>- Where to next?</a:t>
            </a:r>
          </a:p>
          <a:p>
            <a:pPr marL="457200" indent="-457200">
              <a:buNone/>
            </a:pPr>
            <a:endParaRPr lang="en-NZ" sz="2000" b="1" dirty="0" smtClean="0">
              <a:solidFill>
                <a:srgbClr val="002060"/>
              </a:solidFill>
            </a:endParaRPr>
          </a:p>
          <a:p>
            <a:pPr marL="457200" indent="-457200">
              <a:buNone/>
            </a:pPr>
            <a:r>
              <a:rPr lang="en-NZ" sz="2000" b="1" dirty="0" smtClean="0">
                <a:solidFill>
                  <a:srgbClr val="002060"/>
                </a:solidFill>
              </a:rPr>
              <a:t>	c. does more than praise but addresses the task, the process and self-regulation</a:t>
            </a:r>
            <a:br>
              <a:rPr lang="en-NZ" sz="2000" b="1" dirty="0" smtClean="0">
                <a:solidFill>
                  <a:srgbClr val="002060"/>
                </a:solidFill>
              </a:rPr>
            </a:br>
            <a:r>
              <a:rPr lang="en-NZ" sz="2000" b="1" dirty="0" smtClean="0">
                <a:solidFill>
                  <a:srgbClr val="002060"/>
                </a:solidFill>
              </a:rPr>
              <a:t/>
            </a:r>
            <a:br>
              <a:rPr lang="en-NZ" sz="2000" b="1" dirty="0" smtClean="0">
                <a:solidFill>
                  <a:srgbClr val="002060"/>
                </a:solidFill>
              </a:rPr>
            </a:br>
            <a:endParaRPr lang="en-NZ" sz="4000" dirty="0" smtClean="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a:bodyPr>
          <a:lstStyle/>
          <a:p>
            <a:pPr marL="457200" indent="-457200">
              <a:buNone/>
            </a:pPr>
            <a:r>
              <a:rPr lang="en-NZ" sz="2400" b="1" dirty="0" smtClean="0">
                <a:solidFill>
                  <a:srgbClr val="002060"/>
                </a:solidFill>
              </a:rPr>
              <a:t>c. Give feedback that addresses </a:t>
            </a:r>
            <a:br>
              <a:rPr lang="en-NZ" sz="2400" b="1" dirty="0" smtClean="0">
                <a:solidFill>
                  <a:srgbClr val="002060"/>
                </a:solidFill>
              </a:rPr>
            </a:br>
            <a:r>
              <a:rPr lang="en-NZ" sz="2400" b="1" dirty="0" smtClean="0">
                <a:solidFill>
                  <a:srgbClr val="002060"/>
                </a:solidFill>
              </a:rPr>
              <a:t>i. The Task Level:</a:t>
            </a:r>
            <a:br>
              <a:rPr lang="en-NZ" sz="2400" b="1" dirty="0" smtClean="0">
                <a:solidFill>
                  <a:srgbClr val="002060"/>
                </a:solidFill>
              </a:rPr>
            </a:br>
            <a:r>
              <a:rPr lang="en-NZ" sz="2400" b="1" dirty="0" smtClean="0">
                <a:solidFill>
                  <a:srgbClr val="0070C0"/>
                </a:solidFill>
              </a:rPr>
              <a:t>- What is the correct answer?</a:t>
            </a:r>
            <a:br>
              <a:rPr lang="en-NZ" sz="2400" b="1" dirty="0" smtClean="0">
                <a:solidFill>
                  <a:srgbClr val="0070C0"/>
                </a:solidFill>
              </a:rPr>
            </a:br>
            <a:r>
              <a:rPr lang="en-NZ" sz="2400" b="1" dirty="0" smtClean="0">
                <a:solidFill>
                  <a:srgbClr val="0070C0"/>
                </a:solidFill>
              </a:rPr>
              <a:t>- Is his/her answer correct?</a:t>
            </a:r>
            <a:br>
              <a:rPr lang="en-NZ" sz="2400" b="1" dirty="0" smtClean="0">
                <a:solidFill>
                  <a:srgbClr val="0070C0"/>
                </a:solidFill>
              </a:rPr>
            </a:br>
            <a:r>
              <a:rPr lang="en-NZ" sz="2400" b="1" dirty="0" smtClean="0">
                <a:solidFill>
                  <a:srgbClr val="0070C0"/>
                </a:solidFill>
              </a:rPr>
              <a:t>- What did he/she do well?</a:t>
            </a:r>
            <a:br>
              <a:rPr lang="en-NZ" sz="2400" b="1" dirty="0" smtClean="0">
                <a:solidFill>
                  <a:srgbClr val="0070C0"/>
                </a:solidFill>
              </a:rPr>
            </a:br>
            <a:r>
              <a:rPr lang="en-NZ" sz="2400" b="1" dirty="0" smtClean="0">
                <a:solidFill>
                  <a:srgbClr val="0070C0"/>
                </a:solidFill>
              </a:rPr>
              <a:t>- Does the answer meet the success criteria?</a:t>
            </a:r>
          </a:p>
          <a:p>
            <a:pPr marL="457200" indent="-457200">
              <a:buNone/>
            </a:pPr>
            <a:r>
              <a:rPr lang="en-NZ" sz="2400" b="1" dirty="0" smtClean="0">
                <a:solidFill>
                  <a:srgbClr val="002060"/>
                </a:solidFill>
              </a:rPr>
              <a:t>	</a:t>
            </a:r>
            <a:r>
              <a:rPr lang="en-NZ" sz="2400" b="1" i="1" dirty="0" smtClean="0">
                <a:solidFill>
                  <a:srgbClr val="C00000"/>
                </a:solidFill>
              </a:rPr>
              <a:t>“Your learning goal was to structure your recount according to the steps you followed in your experiment . You begin well but then the order gets muddled. You need to go through what you have written and number the order in which things happened and then rewrite them in that order.”</a:t>
            </a:r>
            <a:endParaRPr lang="en-NZ" sz="2400" i="1" dirty="0" smtClean="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a:bodyPr>
          <a:lstStyle/>
          <a:p>
            <a:pPr marL="457200" indent="-457200">
              <a:buNone/>
            </a:pPr>
            <a:r>
              <a:rPr lang="en-NZ" sz="2400" b="1" dirty="0" smtClean="0">
                <a:solidFill>
                  <a:srgbClr val="002060"/>
                </a:solidFill>
              </a:rPr>
              <a:t>ii. The  Process Level:</a:t>
            </a:r>
            <a:br>
              <a:rPr lang="en-NZ" sz="2400" b="1" dirty="0" smtClean="0">
                <a:solidFill>
                  <a:srgbClr val="002060"/>
                </a:solidFill>
              </a:rPr>
            </a:br>
            <a:r>
              <a:rPr lang="en-NZ" sz="2400" b="1" dirty="0" smtClean="0">
                <a:solidFill>
                  <a:srgbClr val="0070C0"/>
                </a:solidFill>
              </a:rPr>
              <a:t>- What is wrong and why?</a:t>
            </a:r>
            <a:br>
              <a:rPr lang="en-NZ" sz="2400" b="1" dirty="0" smtClean="0">
                <a:solidFill>
                  <a:srgbClr val="0070C0"/>
                </a:solidFill>
              </a:rPr>
            </a:br>
            <a:r>
              <a:rPr lang="en-NZ" sz="2400" b="1" dirty="0" smtClean="0">
                <a:solidFill>
                  <a:srgbClr val="0070C0"/>
                </a:solidFill>
              </a:rPr>
              <a:t>- What strategies did he/she use?</a:t>
            </a:r>
            <a:br>
              <a:rPr lang="en-NZ" sz="2400" b="1" dirty="0" smtClean="0">
                <a:solidFill>
                  <a:srgbClr val="0070C0"/>
                </a:solidFill>
              </a:rPr>
            </a:br>
            <a:r>
              <a:rPr lang="en-NZ" sz="2400" b="1" dirty="0" smtClean="0">
                <a:solidFill>
                  <a:srgbClr val="0070C0"/>
                </a:solidFill>
              </a:rPr>
              <a:t>- What  is the explanation for the correct answer?</a:t>
            </a:r>
            <a:br>
              <a:rPr lang="en-NZ" sz="2400" b="1" dirty="0" smtClean="0">
                <a:solidFill>
                  <a:srgbClr val="0070C0"/>
                </a:solidFill>
              </a:rPr>
            </a:br>
            <a:r>
              <a:rPr lang="en-NZ" sz="2400" b="1" dirty="0" smtClean="0">
                <a:solidFill>
                  <a:srgbClr val="0070C0"/>
                </a:solidFill>
              </a:rPr>
              <a:t>- Does the answer meet the success criteria?</a:t>
            </a:r>
            <a:br>
              <a:rPr lang="en-NZ" sz="2400" b="1" dirty="0" smtClean="0">
                <a:solidFill>
                  <a:srgbClr val="0070C0"/>
                </a:solidFill>
              </a:rPr>
            </a:br>
            <a:r>
              <a:rPr lang="en-NZ" sz="2400" b="1" dirty="0" smtClean="0">
                <a:solidFill>
                  <a:srgbClr val="0070C0"/>
                </a:solidFill>
              </a:rPr>
              <a:t>- What are the relationships with other parts of the task?</a:t>
            </a:r>
            <a:r>
              <a:rPr lang="en-NZ" sz="2400" b="1" dirty="0" smtClean="0">
                <a:solidFill>
                  <a:srgbClr val="002060"/>
                </a:solidFill>
              </a:rPr>
              <a:t/>
            </a:r>
            <a:br>
              <a:rPr lang="en-NZ" sz="2400" b="1" dirty="0" smtClean="0">
                <a:solidFill>
                  <a:srgbClr val="002060"/>
                </a:solidFill>
              </a:rPr>
            </a:br>
            <a:r>
              <a:rPr lang="en-NZ" sz="2400" b="1" dirty="0" smtClean="0">
                <a:solidFill>
                  <a:srgbClr val="002060"/>
                </a:solidFill>
              </a:rPr>
              <a:t/>
            </a:r>
            <a:br>
              <a:rPr lang="en-NZ" sz="2400" b="1" dirty="0" smtClean="0">
                <a:solidFill>
                  <a:srgbClr val="002060"/>
                </a:solidFill>
              </a:rPr>
            </a:br>
            <a:r>
              <a:rPr lang="en-NZ" sz="2400" b="1" i="1" dirty="0" smtClean="0">
                <a:solidFill>
                  <a:srgbClr val="C00000"/>
                </a:solidFill>
              </a:rPr>
              <a:t>“You are asked to compare these ideas so you could try to see how they are similar, how they are different, and how do they relate together?”</a:t>
            </a:r>
            <a:r>
              <a:rPr lang="en-NZ" sz="2400" b="1" dirty="0" smtClean="0">
                <a:solidFill>
                  <a:srgbClr val="C00000"/>
                </a:solidFill>
              </a:rPr>
              <a:t> </a:t>
            </a:r>
            <a:endParaRPr lang="en-NZ" sz="2400" dirty="0" smtClean="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22344"/>
          </a:xfrm>
        </p:spPr>
        <p:txBody>
          <a:bodyPr>
            <a:normAutofit/>
          </a:bodyPr>
          <a:lstStyle/>
          <a:p>
            <a:r>
              <a:rPr lang="en-NZ" sz="4000" b="1" dirty="0" smtClean="0"/>
              <a:t>Feedback to improve learning</a:t>
            </a:r>
            <a:endParaRPr lang="en-NZ" sz="4000" b="1" dirty="0"/>
          </a:p>
        </p:txBody>
      </p:sp>
      <p:sp>
        <p:nvSpPr>
          <p:cNvPr id="3" name="Content Placeholder 2"/>
          <p:cNvSpPr>
            <a:spLocks noGrp="1"/>
          </p:cNvSpPr>
          <p:nvPr>
            <p:ph idx="1"/>
          </p:nvPr>
        </p:nvSpPr>
        <p:spPr>
          <a:xfrm>
            <a:off x="467544" y="692696"/>
            <a:ext cx="8229600" cy="5976664"/>
          </a:xfrm>
        </p:spPr>
        <p:txBody>
          <a:bodyPr>
            <a:normAutofit lnSpcReduction="10000"/>
          </a:bodyPr>
          <a:lstStyle/>
          <a:p>
            <a:pPr marL="457200" indent="-457200">
              <a:buNone/>
            </a:pPr>
            <a:r>
              <a:rPr lang="en-NZ" sz="2400" b="1" dirty="0" smtClean="0">
                <a:solidFill>
                  <a:srgbClr val="002060"/>
                </a:solidFill>
              </a:rPr>
              <a:t>iii. Self-regulation Level:</a:t>
            </a:r>
            <a:br>
              <a:rPr lang="en-NZ" sz="2400" b="1" dirty="0" smtClean="0">
                <a:solidFill>
                  <a:srgbClr val="002060"/>
                </a:solidFill>
              </a:rPr>
            </a:br>
            <a:r>
              <a:rPr lang="en-NZ" sz="2400" b="1" dirty="0" smtClean="0">
                <a:solidFill>
                  <a:srgbClr val="002060"/>
                </a:solidFill>
              </a:rPr>
              <a:t>- </a:t>
            </a:r>
            <a:r>
              <a:rPr lang="en-NZ" sz="2400" b="1" dirty="0" smtClean="0">
                <a:solidFill>
                  <a:srgbClr val="0070C0"/>
                </a:solidFill>
              </a:rPr>
              <a:t>How can she/he monitor her/his own work?</a:t>
            </a:r>
            <a:br>
              <a:rPr lang="en-NZ" sz="2400" b="1" dirty="0" smtClean="0">
                <a:solidFill>
                  <a:srgbClr val="0070C0"/>
                </a:solidFill>
              </a:rPr>
            </a:br>
            <a:r>
              <a:rPr lang="en-NZ" sz="2400" b="1" dirty="0" smtClean="0">
                <a:solidFill>
                  <a:srgbClr val="0070C0"/>
                </a:solidFill>
              </a:rPr>
              <a:t>- How can he/she evaluate the information provided?</a:t>
            </a:r>
          </a:p>
          <a:p>
            <a:pPr marL="457200" indent="-457200">
              <a:buNone/>
            </a:pPr>
            <a:r>
              <a:rPr lang="en-NZ" sz="2400" b="1" dirty="0" smtClean="0">
                <a:solidFill>
                  <a:srgbClr val="0070C0"/>
                </a:solidFill>
              </a:rPr>
              <a:t>	- How can he/she reflect on his/her own learning?</a:t>
            </a:r>
            <a:br>
              <a:rPr lang="en-NZ" sz="2400" b="1" dirty="0" smtClean="0">
                <a:solidFill>
                  <a:srgbClr val="0070C0"/>
                </a:solidFill>
              </a:rPr>
            </a:br>
            <a:r>
              <a:rPr lang="en-NZ" sz="2400" b="1" dirty="0" smtClean="0">
                <a:solidFill>
                  <a:srgbClr val="0070C0"/>
                </a:solidFill>
              </a:rPr>
              <a:t>- What learning goals has he/she achieved? </a:t>
            </a:r>
            <a:r>
              <a:rPr lang="en-NZ" sz="2400" b="1" dirty="0" smtClean="0">
                <a:solidFill>
                  <a:srgbClr val="002060"/>
                </a:solidFill>
              </a:rPr>
              <a:t/>
            </a:r>
            <a:br>
              <a:rPr lang="en-NZ" sz="2400" b="1" dirty="0" smtClean="0">
                <a:solidFill>
                  <a:srgbClr val="002060"/>
                </a:solidFill>
              </a:rPr>
            </a:br>
            <a:r>
              <a:rPr lang="en-NZ" sz="2400" b="1" dirty="0" smtClean="0">
                <a:solidFill>
                  <a:srgbClr val="002060"/>
                </a:solidFill>
              </a:rPr>
              <a:t/>
            </a:r>
            <a:br>
              <a:rPr lang="en-NZ" sz="2400" b="1" dirty="0" smtClean="0">
                <a:solidFill>
                  <a:srgbClr val="002060"/>
                </a:solidFill>
              </a:rPr>
            </a:br>
            <a:r>
              <a:rPr lang="en-NZ" sz="2400" b="1" i="1" dirty="0" smtClean="0">
                <a:solidFill>
                  <a:srgbClr val="C00000"/>
                </a:solidFill>
              </a:rPr>
              <a:t>“You checked your answer with the resource book/on Livewire (self-help) and found you got it wrong. Any ideas about why you got it wrong (error detection)? What strategy did you use? Can you think of another strategy to try? How else could you work it out if you are correct?”</a:t>
            </a:r>
            <a:r>
              <a:rPr lang="en-NZ" sz="2400" b="1" dirty="0" smtClean="0">
                <a:solidFill>
                  <a:srgbClr val="C00000"/>
                </a:solidFill>
              </a:rPr>
              <a:t> </a:t>
            </a:r>
          </a:p>
          <a:p>
            <a:pPr marL="457200" indent="-457200">
              <a:buNone/>
            </a:pPr>
            <a:endParaRPr lang="en-NZ" sz="2400" b="1" dirty="0" smtClean="0">
              <a:solidFill>
                <a:srgbClr val="C00000"/>
              </a:solidFill>
            </a:endParaRPr>
          </a:p>
          <a:p>
            <a:pPr marL="457200" indent="-457200">
              <a:buNone/>
            </a:pPr>
            <a:r>
              <a:rPr lang="en-NZ" sz="2400" b="1" dirty="0" smtClean="0">
                <a:solidFill>
                  <a:srgbClr val="002060"/>
                </a:solidFill>
              </a:rPr>
              <a:t>iv. Self level</a:t>
            </a:r>
            <a:br>
              <a:rPr lang="en-NZ" sz="2400" b="1" dirty="0" smtClean="0">
                <a:solidFill>
                  <a:srgbClr val="002060"/>
                </a:solidFill>
              </a:rPr>
            </a:br>
            <a:r>
              <a:rPr lang="en-NZ" sz="2400" b="1" dirty="0" smtClean="0">
                <a:solidFill>
                  <a:srgbClr val="0070C0"/>
                </a:solidFill>
              </a:rPr>
              <a:t>Praise = encouraging but does not close the learning gap!</a:t>
            </a:r>
            <a:endParaRPr lang="en-NZ" sz="2400" dirty="0" smtClean="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p:cNvSpPr>
            <a:spLocks noGrp="1"/>
          </p:cNvSpPr>
          <p:nvPr>
            <p:ph type="ctrTitle"/>
          </p:nvPr>
        </p:nvSpPr>
        <p:spPr>
          <a:xfrm>
            <a:off x="395536" y="908720"/>
            <a:ext cx="8377791" cy="1460668"/>
          </a:xfrm>
        </p:spPr>
        <p:txBody>
          <a:bodyPr>
            <a:normAutofit fontScale="90000"/>
          </a:bodyPr>
          <a:lstStyle/>
          <a:p>
            <a:pPr algn="l"/>
            <a:r>
              <a:rPr lang="en-NZ" sz="3600" dirty="0">
                <a:solidFill>
                  <a:srgbClr val="FFC000"/>
                </a:solidFill>
              </a:rPr>
              <a:t/>
            </a:r>
            <a:br>
              <a:rPr lang="en-NZ" sz="3600" dirty="0">
                <a:solidFill>
                  <a:srgbClr val="FFC000"/>
                </a:solidFill>
              </a:rPr>
            </a:br>
            <a:r>
              <a:rPr lang="en-NZ" sz="3600" dirty="0">
                <a:solidFill>
                  <a:srgbClr val="FFC000"/>
                </a:solidFill>
              </a:rPr>
              <a:t> </a:t>
            </a:r>
            <a:r>
              <a:rPr lang="en-NZ" sz="3600" i="1" dirty="0">
                <a:solidFill>
                  <a:srgbClr val="FFC000"/>
                </a:solidFill>
              </a:rPr>
              <a:t/>
            </a:r>
            <a:br>
              <a:rPr lang="en-NZ" sz="3600" i="1" dirty="0">
                <a:solidFill>
                  <a:srgbClr val="FFC000"/>
                </a:solidFill>
              </a:rPr>
            </a:br>
            <a:r>
              <a:rPr lang="en-NZ" sz="3600" i="1" dirty="0">
                <a:solidFill>
                  <a:srgbClr val="FFC000"/>
                </a:solidFill>
              </a:rPr>
              <a:t/>
            </a:r>
            <a:br>
              <a:rPr lang="en-NZ" sz="3600" i="1" dirty="0">
                <a:solidFill>
                  <a:srgbClr val="FFC000"/>
                </a:solidFill>
              </a:rPr>
            </a:br>
            <a:r>
              <a:rPr lang="en-NZ" sz="3600" i="1" dirty="0">
                <a:solidFill>
                  <a:srgbClr val="FFC000"/>
                </a:solidFill>
              </a:rPr>
              <a:t/>
            </a:r>
            <a:br>
              <a:rPr lang="en-NZ" sz="3600" i="1" dirty="0">
                <a:solidFill>
                  <a:srgbClr val="FFC000"/>
                </a:solidFill>
              </a:rPr>
            </a:br>
            <a:r>
              <a:rPr lang="en-NZ" sz="3600" i="1" dirty="0">
                <a:solidFill>
                  <a:srgbClr val="FFC000"/>
                </a:solidFill>
              </a:rPr>
              <a:t/>
            </a:r>
            <a:br>
              <a:rPr lang="en-NZ" sz="3600" i="1" dirty="0">
                <a:solidFill>
                  <a:srgbClr val="FFC000"/>
                </a:solidFill>
              </a:rPr>
            </a:br>
            <a:r>
              <a:rPr lang="en-NZ" sz="4400" i="1" dirty="0" smtClean="0">
                <a:solidFill>
                  <a:srgbClr val="FFC000"/>
                </a:solidFill>
              </a:rPr>
              <a:t>E-LEARNING + WRITE-ON = </a:t>
            </a:r>
            <a:r>
              <a:rPr lang="en-NZ" sz="4400" dirty="0" smtClean="0">
                <a:solidFill>
                  <a:srgbClr val="FFC000"/>
                </a:solidFill>
              </a:rPr>
              <a:t>SUCCESS</a:t>
            </a:r>
            <a:r>
              <a:rPr lang="en-NZ" sz="4400" i="1" dirty="0" smtClean="0">
                <a:solidFill>
                  <a:srgbClr val="FFC000"/>
                </a:solidFill>
              </a:rPr>
              <a:t> </a:t>
            </a:r>
            <a:r>
              <a:rPr lang="en-NZ" sz="3600" i="1" dirty="0">
                <a:solidFill>
                  <a:srgbClr val="FFC000"/>
                </a:solidFill>
              </a:rPr>
              <a:t/>
            </a:r>
            <a:br>
              <a:rPr lang="en-NZ" sz="3600" i="1" dirty="0">
                <a:solidFill>
                  <a:srgbClr val="FFC000"/>
                </a:solidFill>
              </a:rPr>
            </a:br>
            <a:endParaRPr lang="en-US" sz="3600" dirty="0">
              <a:solidFill>
                <a:srgbClr val="FFC000"/>
              </a:solidFill>
            </a:endParaRPr>
          </a:p>
        </p:txBody>
      </p:sp>
      <p:pic>
        <p:nvPicPr>
          <p:cNvPr id="12291" name="Picture 1"/>
          <p:cNvPicPr>
            <a:picLocks noChangeAspect="1" noChangeArrowheads="1"/>
          </p:cNvPicPr>
          <p:nvPr/>
        </p:nvPicPr>
        <p:blipFill>
          <a:blip r:embed="rId3" cstate="print"/>
          <a:srcRect/>
          <a:stretch>
            <a:fillRect/>
          </a:stretch>
        </p:blipFill>
        <p:spPr bwMode="auto">
          <a:xfrm>
            <a:off x="5291313" y="2539015"/>
            <a:ext cx="3181713" cy="4117321"/>
          </a:xfrm>
          <a:prstGeom prst="rect">
            <a:avLst/>
          </a:prstGeom>
          <a:noFill/>
          <a:ln w="9525">
            <a:noFill/>
            <a:miter lim="800000"/>
            <a:headEnd/>
            <a:tailEnd/>
          </a:ln>
        </p:spPr>
      </p:pic>
      <p:sp>
        <p:nvSpPr>
          <p:cNvPr id="12293" name="TextBox 4"/>
          <p:cNvSpPr txBox="1">
            <a:spLocks noChangeArrowheads="1"/>
          </p:cNvSpPr>
          <p:nvPr/>
        </p:nvSpPr>
        <p:spPr bwMode="auto">
          <a:xfrm>
            <a:off x="709934" y="2793897"/>
            <a:ext cx="3338996" cy="1421669"/>
          </a:xfrm>
          <a:prstGeom prst="rect">
            <a:avLst/>
          </a:prstGeom>
          <a:noFill/>
          <a:ln w="9525">
            <a:noFill/>
            <a:miter lim="800000"/>
            <a:headEnd/>
            <a:tailEnd/>
          </a:ln>
        </p:spPr>
        <p:txBody>
          <a:bodyPr lIns="82040" tIns="41020" rIns="82040" bIns="41020">
            <a:spAutoFit/>
          </a:bodyPr>
          <a:lstStyle/>
          <a:p>
            <a:pPr algn="ctr"/>
            <a:r>
              <a:rPr lang="en-GB" sz="2900" dirty="0">
                <a:solidFill>
                  <a:srgbClr val="FFC000"/>
                </a:solidFill>
              </a:rPr>
              <a:t>The innovative </a:t>
            </a:r>
            <a:br>
              <a:rPr lang="en-GB" sz="2900" dirty="0">
                <a:solidFill>
                  <a:srgbClr val="FFC000"/>
                </a:solidFill>
              </a:rPr>
            </a:br>
            <a:r>
              <a:rPr lang="en-GB" sz="2900" dirty="0">
                <a:solidFill>
                  <a:srgbClr val="FFC000"/>
                </a:solidFill>
              </a:rPr>
              <a:t/>
            </a:r>
            <a:br>
              <a:rPr lang="en-GB" sz="2900" dirty="0">
                <a:solidFill>
                  <a:srgbClr val="FFC000"/>
                </a:solidFill>
              </a:rPr>
            </a:br>
            <a:r>
              <a:rPr lang="en-GB" sz="2900" dirty="0">
                <a:solidFill>
                  <a:srgbClr val="FFC000"/>
                </a:solidFill>
              </a:rPr>
              <a:t>learning approach</a:t>
            </a:r>
            <a:endParaRPr lang="en-NZ" sz="2900" dirty="0">
              <a:solidFill>
                <a:srgbClr val="FFC000"/>
              </a:solidFill>
            </a:endParaRPr>
          </a:p>
        </p:txBody>
      </p:sp>
      <p:pic>
        <p:nvPicPr>
          <p:cNvPr id="7" name="Picture 6" descr="new logo book design.jpg"/>
          <p:cNvPicPr>
            <a:picLocks noChangeAspect="1"/>
          </p:cNvPicPr>
          <p:nvPr/>
        </p:nvPicPr>
        <p:blipFill>
          <a:blip r:embed="rId4" cstate="print"/>
          <a:stretch>
            <a:fillRect/>
          </a:stretch>
        </p:blipFill>
        <p:spPr>
          <a:xfrm>
            <a:off x="467544" y="5589240"/>
            <a:ext cx="2448272" cy="850924"/>
          </a:xfrm>
          <a:prstGeom prst="rect">
            <a:avLst/>
          </a:prstGeom>
        </p:spPr>
      </p:pic>
      <p:sp>
        <p:nvSpPr>
          <p:cNvPr id="6" name="TextBox 5"/>
          <p:cNvSpPr txBox="1"/>
          <p:nvPr/>
        </p:nvSpPr>
        <p:spPr>
          <a:xfrm>
            <a:off x="467544" y="332656"/>
            <a:ext cx="5760640" cy="584775"/>
          </a:xfrm>
          <a:prstGeom prst="rect">
            <a:avLst/>
          </a:prstGeom>
          <a:noFill/>
        </p:spPr>
        <p:txBody>
          <a:bodyPr wrap="square" rtlCol="0">
            <a:spAutoFit/>
          </a:bodyPr>
          <a:lstStyle/>
          <a:p>
            <a:r>
              <a:rPr lang="en-NZ" sz="3200" dirty="0" smtClean="0"/>
              <a:t>9. PRACTICAL RESOURCES</a:t>
            </a:r>
            <a:endParaRPr lang="en-NZ"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iStock_000016086174XSmall[1].jpg"/>
          <p:cNvPicPr>
            <a:picLocks noChangeAspect="1"/>
          </p:cNvPicPr>
          <p:nvPr/>
        </p:nvPicPr>
        <p:blipFill>
          <a:blip r:embed="rId3" cstate="print"/>
          <a:srcRect/>
          <a:stretch>
            <a:fillRect/>
          </a:stretch>
        </p:blipFill>
        <p:spPr bwMode="auto">
          <a:xfrm>
            <a:off x="4716016" y="2492896"/>
            <a:ext cx="4254866" cy="2663596"/>
          </a:xfrm>
          <a:prstGeom prst="rect">
            <a:avLst/>
          </a:prstGeom>
          <a:noFill/>
          <a:ln w="9525">
            <a:noFill/>
            <a:miter lim="800000"/>
            <a:headEnd/>
            <a:tailEnd/>
          </a:ln>
        </p:spPr>
      </p:pic>
      <p:sp>
        <p:nvSpPr>
          <p:cNvPr id="14339" name="Slide Number Placeholder 9"/>
          <p:cNvSpPr>
            <a:spLocks noGrp="1"/>
          </p:cNvSpPr>
          <p:nvPr>
            <p:ph type="sldNum" sz="quarter" idx="10"/>
          </p:nvPr>
        </p:nvSpPr>
        <p:spPr bwMode="auto">
          <a:noFill/>
          <a:ln>
            <a:miter lim="800000"/>
            <a:headEnd/>
            <a:tailEnd/>
          </a:ln>
        </p:spPr>
        <p:txBody>
          <a:bodyPr/>
          <a:lstStyle/>
          <a:p>
            <a:pPr defTabSz="914404"/>
            <a:fld id="{6E604A37-0853-4B59-A447-EC580C77269F}" type="slidenum">
              <a:rPr lang="en-US" smtClean="0"/>
              <a:pPr defTabSz="914404"/>
              <a:t>28</a:t>
            </a:fld>
            <a:endParaRPr lang="en-US" dirty="0" smtClean="0"/>
          </a:p>
        </p:txBody>
      </p:sp>
      <p:sp>
        <p:nvSpPr>
          <p:cNvPr id="14340" name="Rectangle 2"/>
          <p:cNvSpPr>
            <a:spLocks noGrp="1"/>
          </p:cNvSpPr>
          <p:nvPr>
            <p:ph type="title" idx="4294967295"/>
          </p:nvPr>
        </p:nvSpPr>
        <p:spPr>
          <a:xfrm>
            <a:off x="539552" y="332656"/>
            <a:ext cx="8229600" cy="492664"/>
          </a:xfrm>
        </p:spPr>
        <p:txBody>
          <a:bodyPr tIns="41020"/>
          <a:lstStyle/>
          <a:p>
            <a:r>
              <a:rPr lang="en-GB" sz="2900" b="1" dirty="0" smtClean="0">
                <a:solidFill>
                  <a:srgbClr val="002060"/>
                </a:solidFill>
              </a:rPr>
              <a:t>What is Livewire Learning?</a:t>
            </a:r>
            <a:endParaRPr lang="en-US" sz="2900" b="1" dirty="0" smtClean="0">
              <a:solidFill>
                <a:srgbClr val="002060"/>
              </a:solidFill>
            </a:endParaRPr>
          </a:p>
        </p:txBody>
      </p:sp>
      <p:sp>
        <p:nvSpPr>
          <p:cNvPr id="14341" name="Rectangle 3"/>
          <p:cNvSpPr>
            <a:spLocks noGrp="1"/>
          </p:cNvSpPr>
          <p:nvPr>
            <p:ph type="body" idx="4294967295"/>
          </p:nvPr>
        </p:nvSpPr>
        <p:spPr>
          <a:xfrm>
            <a:off x="513692" y="980728"/>
            <a:ext cx="8422523" cy="5381513"/>
          </a:xfrm>
        </p:spPr>
        <p:txBody>
          <a:bodyPr lIns="82040" tIns="41020" rIns="82040" bIns="41020">
            <a:normAutofit fontScale="85000" lnSpcReduction="10000"/>
          </a:bodyPr>
          <a:lstStyle/>
          <a:p>
            <a:pPr marL="0" indent="0">
              <a:lnSpc>
                <a:spcPts val="2300"/>
              </a:lnSpc>
              <a:spcAft>
                <a:spcPts val="1503"/>
              </a:spcAft>
              <a:buClr>
                <a:schemeClr val="tx1"/>
              </a:buClr>
              <a:buSzPct val="80000"/>
            </a:pPr>
            <a:r>
              <a:rPr lang="en-NZ" sz="2500" dirty="0" smtClean="0">
                <a:solidFill>
                  <a:srgbClr val="0070C0"/>
                </a:solidFill>
              </a:rPr>
              <a:t> It is an affordable, interactive, adaptive web-based learning </a:t>
            </a:r>
            <a:br>
              <a:rPr lang="en-NZ" sz="2500" dirty="0" smtClean="0">
                <a:solidFill>
                  <a:srgbClr val="0070C0"/>
                </a:solidFill>
              </a:rPr>
            </a:br>
            <a:r>
              <a:rPr lang="en-NZ" sz="2500" dirty="0" smtClean="0">
                <a:solidFill>
                  <a:srgbClr val="0070C0"/>
                </a:solidFill>
              </a:rPr>
              <a:t>management system:</a:t>
            </a:r>
            <a:br>
              <a:rPr lang="en-NZ" sz="2500" dirty="0" smtClean="0">
                <a:solidFill>
                  <a:srgbClr val="0070C0"/>
                </a:solidFill>
              </a:rPr>
            </a:br>
            <a:r>
              <a:rPr lang="en-NZ" sz="2500" dirty="0" smtClean="0">
                <a:solidFill>
                  <a:srgbClr val="0070C0"/>
                </a:solidFill>
              </a:rPr>
              <a:t>	discrete modules of work + Q and A + explanations + 	records of learning + tracking and reporting</a:t>
            </a:r>
          </a:p>
          <a:p>
            <a:pPr marL="0" indent="0">
              <a:lnSpc>
                <a:spcPts val="2300"/>
              </a:lnSpc>
              <a:spcAft>
                <a:spcPts val="1503"/>
              </a:spcAft>
              <a:buClr>
                <a:schemeClr val="tx1"/>
              </a:buClr>
              <a:buSzPct val="80000"/>
            </a:pPr>
            <a:r>
              <a:rPr lang="en-NZ" sz="2500" dirty="0" smtClean="0">
                <a:solidFill>
                  <a:srgbClr val="0070C0"/>
                </a:solidFill>
              </a:rPr>
              <a:t> It provides revision, study </a:t>
            </a:r>
            <a:br>
              <a:rPr lang="en-NZ" sz="2500" dirty="0" smtClean="0">
                <a:solidFill>
                  <a:srgbClr val="0070C0"/>
                </a:solidFill>
              </a:rPr>
            </a:br>
            <a:r>
              <a:rPr lang="en-NZ" sz="2500" dirty="0" smtClean="0">
                <a:solidFill>
                  <a:srgbClr val="0070C0"/>
                </a:solidFill>
              </a:rPr>
              <a:t>and homework material in </a:t>
            </a:r>
            <a:br>
              <a:rPr lang="en-NZ" sz="2500" dirty="0" smtClean="0">
                <a:solidFill>
                  <a:srgbClr val="0070C0"/>
                </a:solidFill>
              </a:rPr>
            </a:br>
            <a:r>
              <a:rPr lang="en-NZ" sz="2500" dirty="0" smtClean="0">
                <a:solidFill>
                  <a:srgbClr val="0070C0"/>
                </a:solidFill>
              </a:rPr>
              <a:t>secondary school Science, </a:t>
            </a:r>
            <a:br>
              <a:rPr lang="en-NZ" sz="2500" dirty="0" smtClean="0">
                <a:solidFill>
                  <a:srgbClr val="0070C0"/>
                </a:solidFill>
              </a:rPr>
            </a:br>
            <a:r>
              <a:rPr lang="en-NZ" sz="2500" dirty="0" smtClean="0">
                <a:solidFill>
                  <a:srgbClr val="0070C0"/>
                </a:solidFill>
              </a:rPr>
              <a:t>Physics, English, Mathematics,</a:t>
            </a:r>
            <a:br>
              <a:rPr lang="en-NZ" sz="2500" dirty="0" smtClean="0">
                <a:solidFill>
                  <a:srgbClr val="0070C0"/>
                </a:solidFill>
              </a:rPr>
            </a:br>
            <a:r>
              <a:rPr lang="en-NZ" sz="2500" dirty="0" smtClean="0">
                <a:solidFill>
                  <a:srgbClr val="0070C0"/>
                </a:solidFill>
              </a:rPr>
              <a:t> and Accounting.</a:t>
            </a:r>
          </a:p>
          <a:p>
            <a:pPr marL="0" indent="0">
              <a:lnSpc>
                <a:spcPts val="2300"/>
              </a:lnSpc>
              <a:spcAft>
                <a:spcPts val="1503"/>
              </a:spcAft>
              <a:buClr>
                <a:schemeClr val="tx1"/>
              </a:buClr>
              <a:buSzPct val="80000"/>
            </a:pPr>
            <a:r>
              <a:rPr lang="en-NZ" sz="2500" dirty="0" smtClean="0">
                <a:solidFill>
                  <a:srgbClr val="FF0000"/>
                </a:solidFill>
              </a:rPr>
              <a:t> </a:t>
            </a:r>
            <a:r>
              <a:rPr lang="en-NZ" sz="2500" dirty="0" smtClean="0">
                <a:solidFill>
                  <a:srgbClr val="0070C0"/>
                </a:solidFill>
              </a:rPr>
              <a:t>It integrates elearning and </a:t>
            </a:r>
            <a:br>
              <a:rPr lang="en-NZ" sz="2500" dirty="0" smtClean="0">
                <a:solidFill>
                  <a:srgbClr val="0070C0"/>
                </a:solidFill>
              </a:rPr>
            </a:br>
            <a:r>
              <a:rPr lang="en-NZ" sz="2500" b="1" dirty="0" smtClean="0">
                <a:solidFill>
                  <a:srgbClr val="0070C0"/>
                </a:solidFill>
              </a:rPr>
              <a:t>work book</a:t>
            </a:r>
            <a:r>
              <a:rPr lang="en-NZ" sz="2500" dirty="0" smtClean="0">
                <a:solidFill>
                  <a:srgbClr val="0070C0"/>
                </a:solidFill>
              </a:rPr>
              <a:t> resources.</a:t>
            </a:r>
          </a:p>
          <a:p>
            <a:pPr marL="0" indent="0">
              <a:lnSpc>
                <a:spcPts val="2300"/>
              </a:lnSpc>
              <a:spcAft>
                <a:spcPts val="1503"/>
              </a:spcAft>
              <a:buClr>
                <a:schemeClr val="tx1"/>
              </a:buClr>
              <a:buSzPct val="80000"/>
            </a:pPr>
            <a:r>
              <a:rPr lang="en-NZ" sz="2500" dirty="0" smtClean="0">
                <a:solidFill>
                  <a:srgbClr val="0070C0"/>
                </a:solidFill>
              </a:rPr>
              <a:t> Written by experienced NZ teachers and aligned to the NZ Curriculum</a:t>
            </a:r>
          </a:p>
          <a:p>
            <a:pPr marL="0" indent="0">
              <a:lnSpc>
                <a:spcPts val="2300"/>
              </a:lnSpc>
              <a:spcAft>
                <a:spcPts val="1503"/>
              </a:spcAft>
              <a:buClr>
                <a:schemeClr val="tx1"/>
              </a:buClr>
              <a:buSzPct val="80000"/>
            </a:pPr>
            <a:r>
              <a:rPr lang="en-NZ" sz="2500" dirty="0" smtClean="0">
                <a:solidFill>
                  <a:srgbClr val="0070C0"/>
                </a:solidFill>
              </a:rPr>
              <a:t> Based on Bloom’s taxonomy</a:t>
            </a:r>
          </a:p>
          <a:p>
            <a:pPr marL="0" indent="0">
              <a:lnSpc>
                <a:spcPts val="2300"/>
              </a:lnSpc>
              <a:spcAft>
                <a:spcPts val="1503"/>
              </a:spcAft>
              <a:buClr>
                <a:schemeClr val="tx1"/>
              </a:buClr>
              <a:buSzPct val="80000"/>
              <a:buNone/>
            </a:pPr>
            <a:endParaRPr lang="en-NZ" sz="2500" dirty="0" smtClean="0"/>
          </a:p>
          <a:p>
            <a:pPr marL="0" indent="0">
              <a:lnSpc>
                <a:spcPts val="2300"/>
              </a:lnSpc>
              <a:spcAft>
                <a:spcPts val="1503"/>
              </a:spcAft>
              <a:buClr>
                <a:schemeClr val="tx1"/>
              </a:buClr>
              <a:buSzPct val="80000"/>
              <a:buNone/>
            </a:pPr>
            <a:endParaRPr sz="25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3568" y="332656"/>
            <a:ext cx="7358063" cy="522288"/>
          </a:xfrm>
        </p:spPr>
        <p:txBody>
          <a:bodyPr tIns="32146" rtlCol="0">
            <a:normAutofit fontScale="90000"/>
          </a:bodyPr>
          <a:lstStyle/>
          <a:p>
            <a:pPr defTabSz="914306">
              <a:defRPr/>
            </a:pPr>
            <a:r>
              <a:rPr lang="en-US" sz="3800" b="1" dirty="0" smtClean="0">
                <a:solidFill>
                  <a:srgbClr val="002060"/>
                </a:solidFill>
              </a:rPr>
              <a:t>How does Livewire fit the Curriculum? </a:t>
            </a:r>
          </a:p>
        </p:txBody>
      </p:sp>
      <p:sp>
        <p:nvSpPr>
          <p:cNvPr id="7171" name="Rectangle 3"/>
          <p:cNvSpPr>
            <a:spLocks noGrp="1" noChangeArrowheads="1"/>
          </p:cNvSpPr>
          <p:nvPr>
            <p:ph type="body" idx="4294967295"/>
          </p:nvPr>
        </p:nvSpPr>
        <p:spPr>
          <a:xfrm>
            <a:off x="875109" y="1052736"/>
            <a:ext cx="7358063" cy="5400599"/>
          </a:xfrm>
        </p:spPr>
        <p:txBody>
          <a:bodyPr lIns="64291" tIns="32146" rIns="64291" bIns="32146">
            <a:normAutofit fontScale="92500"/>
          </a:bodyPr>
          <a:lstStyle/>
          <a:p>
            <a:pPr eaLnBrk="1" hangingPunct="1">
              <a:buNone/>
            </a:pPr>
            <a:r>
              <a:rPr lang="en-NZ" sz="2800" dirty="0" smtClean="0">
                <a:solidFill>
                  <a:srgbClr val="0070C0"/>
                </a:solidFill>
              </a:rPr>
              <a:t>Livewire Learning  </a:t>
            </a:r>
          </a:p>
          <a:p>
            <a:pPr marL="514350" indent="-514350" eaLnBrk="1" hangingPunct="1">
              <a:buNone/>
            </a:pPr>
            <a:r>
              <a:rPr lang="en-NZ" sz="2800" dirty="0" smtClean="0">
                <a:solidFill>
                  <a:srgbClr val="0070C0"/>
                </a:solidFill>
              </a:rPr>
              <a:t>1. Was written by published authors and experienced teachers</a:t>
            </a:r>
          </a:p>
          <a:p>
            <a:pPr marL="514350" indent="-514350" eaLnBrk="1" hangingPunct="1">
              <a:buNone/>
            </a:pPr>
            <a:r>
              <a:rPr lang="en-NZ" sz="2800" dirty="0" smtClean="0">
                <a:solidFill>
                  <a:srgbClr val="0070C0"/>
                </a:solidFill>
              </a:rPr>
              <a:t>2. Addresses the Key Competencies of:</a:t>
            </a:r>
            <a:br>
              <a:rPr lang="en-NZ" sz="2800" dirty="0" smtClean="0">
                <a:solidFill>
                  <a:srgbClr val="0070C0"/>
                </a:solidFill>
              </a:rPr>
            </a:br>
            <a:r>
              <a:rPr lang="en-NZ" sz="2800" dirty="0" smtClean="0">
                <a:solidFill>
                  <a:srgbClr val="0070C0"/>
                </a:solidFill>
              </a:rPr>
              <a:t>- CRITICAL THINKING</a:t>
            </a:r>
            <a:br>
              <a:rPr lang="en-NZ" sz="2800" dirty="0" smtClean="0">
                <a:solidFill>
                  <a:srgbClr val="0070C0"/>
                </a:solidFill>
              </a:rPr>
            </a:br>
            <a:r>
              <a:rPr lang="en-NZ" sz="2800" dirty="0" smtClean="0">
                <a:solidFill>
                  <a:srgbClr val="0070C0"/>
                </a:solidFill>
              </a:rPr>
              <a:t>- MANAGING SELF</a:t>
            </a:r>
            <a:br>
              <a:rPr lang="en-NZ" sz="2800" dirty="0" smtClean="0">
                <a:solidFill>
                  <a:srgbClr val="0070C0"/>
                </a:solidFill>
              </a:rPr>
            </a:br>
            <a:r>
              <a:rPr lang="en-NZ" sz="2800" dirty="0" smtClean="0">
                <a:solidFill>
                  <a:srgbClr val="0070C0"/>
                </a:solidFill>
              </a:rPr>
              <a:t>- USING LANGUAGE, SYMBOLS AND TEXT</a:t>
            </a:r>
          </a:p>
          <a:p>
            <a:pPr eaLnBrk="1" hangingPunct="1">
              <a:buNone/>
            </a:pPr>
            <a:r>
              <a:rPr lang="en-NZ" sz="2800" dirty="0" smtClean="0">
                <a:solidFill>
                  <a:srgbClr val="0070C0"/>
                </a:solidFill>
              </a:rPr>
              <a:t>3. Aligns closely to the NZ Curriculum. </a:t>
            </a:r>
            <a:br>
              <a:rPr lang="en-NZ" sz="2800" dirty="0" smtClean="0">
                <a:solidFill>
                  <a:srgbClr val="0070C0"/>
                </a:solidFill>
              </a:rPr>
            </a:br>
            <a:r>
              <a:rPr lang="en-NZ" sz="2800" b="1" dirty="0" smtClean="0">
                <a:solidFill>
                  <a:srgbClr val="0070C0"/>
                </a:solidFill>
              </a:rPr>
              <a:t>English Years 7-10 </a:t>
            </a:r>
            <a:r>
              <a:rPr lang="en-NZ" sz="2800" dirty="0" smtClean="0">
                <a:solidFill>
                  <a:srgbClr val="0070C0"/>
                </a:solidFill>
              </a:rPr>
              <a:t>aligns with Levels 3-5 and will assist in preparation with eAstlle and PATs.</a:t>
            </a:r>
            <a:br>
              <a:rPr lang="en-NZ" sz="2800" dirty="0" smtClean="0">
                <a:solidFill>
                  <a:srgbClr val="0070C0"/>
                </a:solidFill>
              </a:rPr>
            </a:br>
            <a:r>
              <a:rPr lang="en-NZ" sz="2800" b="1" dirty="0" smtClean="0">
                <a:solidFill>
                  <a:srgbClr val="0070C0"/>
                </a:solidFill>
              </a:rPr>
              <a:t>Year 11 and 12 </a:t>
            </a:r>
            <a:r>
              <a:rPr lang="en-NZ" sz="2800" dirty="0" smtClean="0">
                <a:solidFill>
                  <a:srgbClr val="0070C0"/>
                </a:solidFill>
              </a:rPr>
              <a:t>subjects target skills needed for most of the Achievement Standards</a:t>
            </a:r>
            <a:endParaRPr lang="en-US" sz="2800" dirty="0" smtClean="0">
              <a:solidFill>
                <a:srgbClr val="0070C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Content Placeholder 3" descr="teacher relaxing.jpg"/>
          <p:cNvPicPr>
            <a:picLocks noGrp="1" noChangeAspect="1"/>
          </p:cNvPicPr>
          <p:nvPr>
            <p:ph idx="1"/>
          </p:nvPr>
        </p:nvPicPr>
        <p:blipFill>
          <a:blip r:embed="rId3" cstate="print"/>
          <a:srcRect/>
          <a:stretch>
            <a:fillRect/>
          </a:stretch>
        </p:blipFill>
        <p:spPr>
          <a:xfrm>
            <a:off x="2214562" y="1360223"/>
            <a:ext cx="4373662" cy="5436385"/>
          </a:xfrm>
        </p:spPr>
      </p:pic>
      <p:sp>
        <p:nvSpPr>
          <p:cNvPr id="3" name="TextBox 2"/>
          <p:cNvSpPr txBox="1"/>
          <p:nvPr/>
        </p:nvSpPr>
        <p:spPr>
          <a:xfrm>
            <a:off x="179512" y="332656"/>
            <a:ext cx="5760640" cy="954107"/>
          </a:xfrm>
          <a:prstGeom prst="rect">
            <a:avLst/>
          </a:prstGeom>
          <a:noFill/>
        </p:spPr>
        <p:txBody>
          <a:bodyPr wrap="square" rtlCol="0">
            <a:spAutoFit/>
          </a:bodyPr>
          <a:lstStyle/>
          <a:p>
            <a:pPr algn="ctr"/>
            <a:r>
              <a:rPr lang="en-NZ" sz="2800" dirty="0" smtClean="0">
                <a:solidFill>
                  <a:srgbClr val="FF0000"/>
                </a:solidFill>
              </a:rPr>
              <a:t>A teacher who knows about </a:t>
            </a:r>
            <a:br>
              <a:rPr lang="en-NZ" sz="2800" dirty="0" smtClean="0">
                <a:solidFill>
                  <a:srgbClr val="FF0000"/>
                </a:solidFill>
              </a:rPr>
            </a:br>
            <a:r>
              <a:rPr lang="en-NZ" sz="2800" dirty="0" smtClean="0">
                <a:solidFill>
                  <a:srgbClr val="FF0000"/>
                </a:solidFill>
              </a:rPr>
              <a:t>self-directed learning!</a:t>
            </a:r>
            <a:endParaRPr lang="en-NZ" sz="2800" dirty="0">
              <a:solidFill>
                <a:srgbClr val="FF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1839515" y="160734"/>
            <a:ext cx="4982766" cy="508992"/>
          </a:xfrm>
          <a:prstGeom prst="rect">
            <a:avLst/>
          </a:prstGeom>
          <a:noFill/>
          <a:ln w="9525">
            <a:noFill/>
            <a:miter lim="800000"/>
            <a:headEnd/>
            <a:tailEnd/>
          </a:ln>
        </p:spPr>
        <p:txBody>
          <a:bodyPr lIns="64288" tIns="32144" rIns="64288" bIns="32144">
            <a:spAutoFit/>
          </a:bodyPr>
          <a:lstStyle/>
          <a:p>
            <a:pPr algn="ctr"/>
            <a:r>
              <a:rPr lang="en-NZ" sz="2900" b="1" dirty="0">
                <a:solidFill>
                  <a:srgbClr val="002776"/>
                </a:solidFill>
              </a:rPr>
              <a:t>Scope of Livewire Subjects</a:t>
            </a:r>
          </a:p>
        </p:txBody>
      </p:sp>
      <p:pic>
        <p:nvPicPr>
          <p:cNvPr id="4" name="Picture 3" descr="Approx no of modules.jpg"/>
          <p:cNvPicPr>
            <a:picLocks noChangeAspect="1"/>
          </p:cNvPicPr>
          <p:nvPr/>
        </p:nvPicPr>
        <p:blipFill>
          <a:blip r:embed="rId3" cstate="print"/>
          <a:stretch>
            <a:fillRect/>
          </a:stretch>
        </p:blipFill>
        <p:spPr>
          <a:xfrm>
            <a:off x="395536" y="1052736"/>
            <a:ext cx="8352928" cy="4752528"/>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02417" y="189061"/>
            <a:ext cx="7359065" cy="589589"/>
          </a:xfrm>
        </p:spPr>
        <p:txBody>
          <a:bodyPr tIns="41020">
            <a:normAutofit fontScale="90000"/>
          </a:bodyPr>
          <a:lstStyle/>
          <a:p>
            <a:r>
              <a:rPr lang="en-NZ" dirty="0" smtClean="0">
                <a:solidFill>
                  <a:srgbClr val="C00000"/>
                </a:solidFill>
              </a:rPr>
              <a:t/>
            </a:r>
            <a:br>
              <a:rPr lang="en-NZ" dirty="0" smtClean="0">
                <a:solidFill>
                  <a:srgbClr val="C00000"/>
                </a:solidFill>
              </a:rPr>
            </a:br>
            <a:r>
              <a:rPr lang="en-NZ" dirty="0" smtClean="0">
                <a:solidFill>
                  <a:srgbClr val="0070C0"/>
                </a:solidFill>
              </a:rPr>
              <a:t>1. </a:t>
            </a:r>
            <a:r>
              <a:rPr lang="en-NZ" sz="3800" dirty="0" smtClean="0">
                <a:solidFill>
                  <a:srgbClr val="0070C0"/>
                </a:solidFill>
              </a:rPr>
              <a:t>LOG IN to </a:t>
            </a:r>
            <a:br>
              <a:rPr lang="en-NZ" sz="3800" dirty="0" smtClean="0">
                <a:solidFill>
                  <a:srgbClr val="0070C0"/>
                </a:solidFill>
              </a:rPr>
            </a:br>
            <a:r>
              <a:rPr lang="en-NZ" sz="3800" dirty="0" smtClean="0">
                <a:solidFill>
                  <a:srgbClr val="00B050"/>
                </a:solidFill>
              </a:rPr>
              <a:t/>
            </a:r>
            <a:br>
              <a:rPr lang="en-NZ" sz="3800" dirty="0" smtClean="0">
                <a:solidFill>
                  <a:srgbClr val="00B050"/>
                </a:solidFill>
              </a:rPr>
            </a:br>
            <a:r>
              <a:rPr lang="en-NZ" sz="3800" b="1" dirty="0" smtClean="0">
                <a:solidFill>
                  <a:srgbClr val="002060"/>
                </a:solidFill>
              </a:rPr>
              <a:t>http://my.livewirelearning.co.nz</a:t>
            </a:r>
          </a:p>
        </p:txBody>
      </p:sp>
      <p:pic>
        <p:nvPicPr>
          <p:cNvPr id="32771" name="Picture 3" descr="welcome page.JPG"/>
          <p:cNvPicPr>
            <a:picLocks noChangeAspect="1"/>
          </p:cNvPicPr>
          <p:nvPr/>
        </p:nvPicPr>
        <p:blipFill>
          <a:blip r:embed="rId3" cstate="print"/>
          <a:srcRect/>
          <a:stretch>
            <a:fillRect/>
          </a:stretch>
        </p:blipFill>
        <p:spPr bwMode="auto">
          <a:xfrm>
            <a:off x="1301541" y="1268760"/>
            <a:ext cx="6187391" cy="52293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89431" y="322103"/>
            <a:ext cx="7357622" cy="588189"/>
          </a:xfrm>
        </p:spPr>
        <p:txBody>
          <a:bodyPr tIns="41020">
            <a:normAutofit fontScale="90000"/>
          </a:bodyPr>
          <a:lstStyle/>
          <a:p>
            <a:r>
              <a:rPr lang="en-NZ" b="1" dirty="0" smtClean="0">
                <a:solidFill>
                  <a:srgbClr val="002060"/>
                </a:solidFill>
              </a:rPr>
              <a:t/>
            </a:r>
            <a:br>
              <a:rPr lang="en-NZ" b="1" dirty="0" smtClean="0">
                <a:solidFill>
                  <a:srgbClr val="002060"/>
                </a:solidFill>
              </a:rPr>
            </a:br>
            <a:r>
              <a:rPr lang="en-NZ" sz="6200" b="1" dirty="0" smtClean="0">
                <a:solidFill>
                  <a:srgbClr val="002060"/>
                </a:solidFill>
              </a:rPr>
              <a:t/>
            </a:r>
            <a:br>
              <a:rPr lang="en-NZ" sz="6200" b="1" dirty="0" smtClean="0">
                <a:solidFill>
                  <a:srgbClr val="002060"/>
                </a:solidFill>
              </a:rPr>
            </a:br>
            <a:r>
              <a:rPr lang="en-NZ" sz="3600" b="1" dirty="0" smtClean="0">
                <a:solidFill>
                  <a:srgbClr val="002060"/>
                </a:solidFill>
              </a:rPr>
              <a:t>  </a:t>
            </a:r>
            <a:r>
              <a:rPr lang="en-NZ" sz="3800" b="1" dirty="0" smtClean="0">
                <a:solidFill>
                  <a:srgbClr val="002060"/>
                </a:solidFill>
              </a:rPr>
              <a:t>Install your Licence Code </a:t>
            </a:r>
          </a:p>
        </p:txBody>
      </p:sp>
      <p:pic>
        <p:nvPicPr>
          <p:cNvPr id="34819" name="Picture 3" descr="choose subject.JPG"/>
          <p:cNvPicPr>
            <a:picLocks noChangeAspect="1"/>
          </p:cNvPicPr>
          <p:nvPr/>
        </p:nvPicPr>
        <p:blipFill>
          <a:blip r:embed="rId3" cstate="print"/>
          <a:srcRect/>
          <a:stretch>
            <a:fillRect/>
          </a:stretch>
        </p:blipFill>
        <p:spPr bwMode="auto">
          <a:xfrm>
            <a:off x="1411209" y="999920"/>
            <a:ext cx="6428361" cy="477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89431" y="322103"/>
            <a:ext cx="7357622" cy="588189"/>
          </a:xfrm>
        </p:spPr>
        <p:txBody>
          <a:bodyPr tIns="41020">
            <a:normAutofit fontScale="90000"/>
          </a:bodyPr>
          <a:lstStyle/>
          <a:p>
            <a:r>
              <a:rPr lang="en-NZ" dirty="0" smtClean="0">
                <a:solidFill>
                  <a:srgbClr val="002060"/>
                </a:solidFill>
              </a:rPr>
              <a:t/>
            </a:r>
            <a:br>
              <a:rPr lang="en-NZ" dirty="0" smtClean="0">
                <a:solidFill>
                  <a:srgbClr val="002060"/>
                </a:solidFill>
              </a:rPr>
            </a:br>
            <a:r>
              <a:rPr lang="en-NZ" sz="6200" dirty="0" smtClean="0">
                <a:solidFill>
                  <a:srgbClr val="002060"/>
                </a:solidFill>
              </a:rPr>
              <a:t/>
            </a:r>
            <a:br>
              <a:rPr lang="en-NZ" sz="6200" dirty="0" smtClean="0">
                <a:solidFill>
                  <a:srgbClr val="002060"/>
                </a:solidFill>
              </a:rPr>
            </a:br>
            <a:r>
              <a:rPr lang="en-NZ" sz="3600" dirty="0" smtClean="0">
                <a:solidFill>
                  <a:srgbClr val="002060"/>
                </a:solidFill>
              </a:rPr>
              <a:t>  </a:t>
            </a:r>
            <a:r>
              <a:rPr lang="en-NZ" sz="3600" b="1" dirty="0" smtClean="0">
                <a:solidFill>
                  <a:srgbClr val="002060"/>
                </a:solidFill>
              </a:rPr>
              <a:t>Activate your </a:t>
            </a:r>
            <a:r>
              <a:rPr lang="en-NZ" sz="3800" b="1" dirty="0" smtClean="0">
                <a:solidFill>
                  <a:srgbClr val="002060"/>
                </a:solidFill>
              </a:rPr>
              <a:t>Licence</a:t>
            </a:r>
          </a:p>
        </p:txBody>
      </p:sp>
      <p:pic>
        <p:nvPicPr>
          <p:cNvPr id="35843" name="Picture 3" descr="physics install licence.JPG"/>
          <p:cNvPicPr>
            <a:picLocks noChangeAspect="1"/>
          </p:cNvPicPr>
          <p:nvPr/>
        </p:nvPicPr>
        <p:blipFill>
          <a:blip r:embed="rId3" cstate="print"/>
          <a:srcRect/>
          <a:stretch>
            <a:fillRect/>
          </a:stretch>
        </p:blipFill>
        <p:spPr bwMode="auto">
          <a:xfrm>
            <a:off x="885974" y="1179178"/>
            <a:ext cx="7461516" cy="44464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87624" y="620688"/>
            <a:ext cx="7357622" cy="588189"/>
          </a:xfrm>
        </p:spPr>
        <p:txBody>
          <a:bodyPr tIns="41020">
            <a:normAutofit fontScale="90000"/>
          </a:bodyPr>
          <a:lstStyle/>
          <a:p>
            <a:r>
              <a:rPr lang="en-NZ" dirty="0" smtClean="0">
                <a:solidFill>
                  <a:srgbClr val="C00000"/>
                </a:solidFill>
              </a:rPr>
              <a:t/>
            </a:r>
            <a:br>
              <a:rPr lang="en-NZ" dirty="0" smtClean="0">
                <a:solidFill>
                  <a:srgbClr val="C00000"/>
                </a:solidFill>
              </a:rPr>
            </a:br>
            <a:r>
              <a:rPr lang="en-NZ" sz="6200" dirty="0" smtClean="0">
                <a:solidFill>
                  <a:srgbClr val="00B050"/>
                </a:solidFill>
              </a:rPr>
              <a:t/>
            </a:r>
            <a:br>
              <a:rPr lang="en-NZ" sz="6200" dirty="0" smtClean="0">
                <a:solidFill>
                  <a:srgbClr val="00B050"/>
                </a:solidFill>
              </a:rPr>
            </a:br>
            <a:r>
              <a:rPr lang="en-NZ" sz="4000" dirty="0" smtClean="0">
                <a:solidFill>
                  <a:srgbClr val="0070C0"/>
                </a:solidFill>
              </a:rPr>
              <a:t> </a:t>
            </a:r>
            <a:r>
              <a:rPr lang="en-NZ" sz="4000" b="1" dirty="0" smtClean="0">
                <a:solidFill>
                  <a:srgbClr val="002060"/>
                </a:solidFill>
              </a:rPr>
              <a:t>Subjects Activated </a:t>
            </a:r>
            <a:endParaRPr lang="en-NZ" sz="3800" b="1" dirty="0" smtClean="0">
              <a:solidFill>
                <a:srgbClr val="002060"/>
              </a:solidFill>
            </a:endParaRPr>
          </a:p>
        </p:txBody>
      </p:sp>
      <p:pic>
        <p:nvPicPr>
          <p:cNvPr id="4" name="Picture 3" descr="Subjects available.jpg"/>
          <p:cNvPicPr>
            <a:picLocks noChangeAspect="1"/>
          </p:cNvPicPr>
          <p:nvPr/>
        </p:nvPicPr>
        <p:blipFill>
          <a:blip r:embed="rId3" cstate="print"/>
          <a:stretch>
            <a:fillRect/>
          </a:stretch>
        </p:blipFill>
        <p:spPr>
          <a:xfrm>
            <a:off x="971600" y="1481136"/>
            <a:ext cx="7054882" cy="4684167"/>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87624" y="620688"/>
            <a:ext cx="7357622" cy="588189"/>
          </a:xfrm>
        </p:spPr>
        <p:txBody>
          <a:bodyPr tIns="41020">
            <a:normAutofit fontScale="90000"/>
          </a:bodyPr>
          <a:lstStyle/>
          <a:p>
            <a:r>
              <a:rPr lang="en-NZ" dirty="0" smtClean="0">
                <a:solidFill>
                  <a:srgbClr val="C00000"/>
                </a:solidFill>
              </a:rPr>
              <a:t/>
            </a:r>
            <a:br>
              <a:rPr lang="en-NZ" dirty="0" smtClean="0">
                <a:solidFill>
                  <a:srgbClr val="C00000"/>
                </a:solidFill>
              </a:rPr>
            </a:br>
            <a:r>
              <a:rPr lang="en-NZ" sz="6200" dirty="0" smtClean="0">
                <a:solidFill>
                  <a:srgbClr val="00B050"/>
                </a:solidFill>
              </a:rPr>
              <a:t/>
            </a:r>
            <a:br>
              <a:rPr lang="en-NZ" sz="6200" dirty="0" smtClean="0">
                <a:solidFill>
                  <a:srgbClr val="00B050"/>
                </a:solidFill>
              </a:rPr>
            </a:br>
            <a:r>
              <a:rPr lang="en-NZ" sz="4000" dirty="0" smtClean="0">
                <a:solidFill>
                  <a:srgbClr val="0070C0"/>
                </a:solidFill>
              </a:rPr>
              <a:t> </a:t>
            </a:r>
            <a:r>
              <a:rPr lang="en-NZ" sz="4000" b="1" dirty="0" smtClean="0">
                <a:solidFill>
                  <a:srgbClr val="002060"/>
                </a:solidFill>
              </a:rPr>
              <a:t>Previous Attempts </a:t>
            </a:r>
            <a:endParaRPr lang="en-NZ" sz="3800" b="1" dirty="0" smtClean="0">
              <a:solidFill>
                <a:srgbClr val="002060"/>
              </a:solidFill>
            </a:endParaRPr>
          </a:p>
        </p:txBody>
      </p:sp>
      <p:pic>
        <p:nvPicPr>
          <p:cNvPr id="6" name="Picture 5" descr="Previous attempts.jpg"/>
          <p:cNvPicPr>
            <a:picLocks noChangeAspect="1"/>
          </p:cNvPicPr>
          <p:nvPr/>
        </p:nvPicPr>
        <p:blipFill>
          <a:blip r:embed="rId3" cstate="print"/>
          <a:stretch>
            <a:fillRect/>
          </a:stretch>
        </p:blipFill>
        <p:spPr>
          <a:xfrm>
            <a:off x="323528" y="2132856"/>
            <a:ext cx="8628043" cy="2488087"/>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87624" y="620688"/>
            <a:ext cx="7357622" cy="588189"/>
          </a:xfrm>
        </p:spPr>
        <p:txBody>
          <a:bodyPr tIns="41020">
            <a:normAutofit fontScale="90000"/>
          </a:bodyPr>
          <a:lstStyle/>
          <a:p>
            <a:r>
              <a:rPr lang="en-NZ" dirty="0" smtClean="0">
                <a:solidFill>
                  <a:srgbClr val="C00000"/>
                </a:solidFill>
              </a:rPr>
              <a:t/>
            </a:r>
            <a:br>
              <a:rPr lang="en-NZ" dirty="0" smtClean="0">
                <a:solidFill>
                  <a:srgbClr val="C00000"/>
                </a:solidFill>
              </a:rPr>
            </a:br>
            <a:r>
              <a:rPr lang="en-NZ" sz="6200" dirty="0" smtClean="0">
                <a:solidFill>
                  <a:srgbClr val="00B050"/>
                </a:solidFill>
              </a:rPr>
              <a:t/>
            </a:r>
            <a:br>
              <a:rPr lang="en-NZ" sz="6200" dirty="0" smtClean="0">
                <a:solidFill>
                  <a:srgbClr val="00B050"/>
                </a:solidFill>
              </a:rPr>
            </a:br>
            <a:r>
              <a:rPr lang="en-NZ" sz="4000" dirty="0" smtClean="0">
                <a:solidFill>
                  <a:srgbClr val="0070C0"/>
                </a:solidFill>
              </a:rPr>
              <a:t> </a:t>
            </a:r>
            <a:r>
              <a:rPr lang="en-NZ" sz="4000" b="1" dirty="0" smtClean="0">
                <a:solidFill>
                  <a:srgbClr val="002060"/>
                </a:solidFill>
              </a:rPr>
              <a:t>Modules </a:t>
            </a:r>
            <a:endParaRPr lang="en-NZ" sz="3800" b="1" dirty="0" smtClean="0">
              <a:solidFill>
                <a:srgbClr val="002060"/>
              </a:solidFill>
            </a:endParaRPr>
          </a:p>
        </p:txBody>
      </p:sp>
      <p:pic>
        <p:nvPicPr>
          <p:cNvPr id="5" name="Picture 4" descr="Modules.jpg"/>
          <p:cNvPicPr>
            <a:picLocks noChangeAspect="1"/>
          </p:cNvPicPr>
          <p:nvPr/>
        </p:nvPicPr>
        <p:blipFill>
          <a:blip r:embed="rId3" cstate="print"/>
          <a:stretch>
            <a:fillRect/>
          </a:stretch>
        </p:blipFill>
        <p:spPr>
          <a:xfrm>
            <a:off x="0" y="2230693"/>
            <a:ext cx="9144000" cy="2396613"/>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39328" y="0"/>
            <a:ext cx="8358188" cy="582662"/>
          </a:xfrm>
          <a:prstGeom prst="rect">
            <a:avLst/>
          </a:prstGeom>
          <a:noFill/>
          <a:ln w="9525">
            <a:noFill/>
            <a:miter lim="800000"/>
            <a:headEnd/>
            <a:tailEnd/>
          </a:ln>
        </p:spPr>
        <p:txBody>
          <a:bodyPr lIns="0" tIns="0" rIns="0" bIns="0" anchor="ctr"/>
          <a:lstStyle/>
          <a:p>
            <a:pPr algn="ctr">
              <a:tabLst>
                <a:tab pos="321457" algn="l"/>
              </a:tabLst>
            </a:pPr>
            <a:r>
              <a:rPr lang="en-US" sz="2200" b="1" dirty="0" smtClean="0">
                <a:latin typeface="Futura"/>
                <a:sym typeface="Futura"/>
              </a:rPr>
              <a:t>Module</a:t>
            </a:r>
            <a:endParaRPr lang="en-US" sz="2200" b="1" dirty="0">
              <a:latin typeface="Futura"/>
              <a:sym typeface="Futura"/>
            </a:endParaRPr>
          </a:p>
        </p:txBody>
      </p:sp>
      <p:pic>
        <p:nvPicPr>
          <p:cNvPr id="3" name="Picture 2" descr="module and question.jpg"/>
          <p:cNvPicPr>
            <a:picLocks noChangeAspect="1"/>
          </p:cNvPicPr>
          <p:nvPr/>
        </p:nvPicPr>
        <p:blipFill>
          <a:blip r:embed="rId3" cstate="print"/>
          <a:stretch>
            <a:fillRect/>
          </a:stretch>
        </p:blipFill>
        <p:spPr>
          <a:xfrm>
            <a:off x="0" y="945107"/>
            <a:ext cx="9144000" cy="4967785"/>
          </a:xfrm>
          <a:prstGeom prst="rect">
            <a:avLst/>
          </a:prstGeo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39328" y="0"/>
            <a:ext cx="8358188" cy="582662"/>
          </a:xfrm>
          <a:prstGeom prst="rect">
            <a:avLst/>
          </a:prstGeom>
          <a:noFill/>
          <a:ln w="9525">
            <a:noFill/>
            <a:miter lim="800000"/>
            <a:headEnd/>
            <a:tailEnd/>
          </a:ln>
        </p:spPr>
        <p:txBody>
          <a:bodyPr lIns="0" tIns="0" rIns="0" bIns="0" anchor="ctr"/>
          <a:lstStyle/>
          <a:p>
            <a:pPr algn="ctr">
              <a:tabLst>
                <a:tab pos="321457" algn="l"/>
              </a:tabLst>
            </a:pPr>
            <a:r>
              <a:rPr lang="en-US" sz="2200" b="1" dirty="0">
                <a:latin typeface="Futura"/>
                <a:sym typeface="Futura"/>
              </a:rPr>
              <a:t>Final results print out</a:t>
            </a:r>
          </a:p>
        </p:txBody>
      </p:sp>
      <p:pic>
        <p:nvPicPr>
          <p:cNvPr id="4" name="Picture 3" descr="final results.jpg"/>
          <p:cNvPicPr>
            <a:picLocks noChangeAspect="1"/>
          </p:cNvPicPr>
          <p:nvPr/>
        </p:nvPicPr>
        <p:blipFill>
          <a:blip r:embed="rId3" cstate="print"/>
          <a:stretch>
            <a:fillRect/>
          </a:stretch>
        </p:blipFill>
        <p:spPr>
          <a:xfrm>
            <a:off x="0" y="1012567"/>
            <a:ext cx="9144000" cy="4832865"/>
          </a:xfrm>
          <a:prstGeom prst="rect">
            <a:avLst/>
          </a:prstGeom>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39095" y="0"/>
            <a:ext cx="8359032" cy="582587"/>
          </a:xfrm>
          <a:prstGeom prst="rect">
            <a:avLst/>
          </a:prstGeom>
          <a:noFill/>
          <a:ln w="9525">
            <a:noFill/>
            <a:miter lim="800000"/>
            <a:headEnd/>
            <a:tailEnd/>
          </a:ln>
        </p:spPr>
        <p:txBody>
          <a:bodyPr lIns="0" tIns="0" rIns="0" bIns="0" anchor="ctr"/>
          <a:lstStyle/>
          <a:p>
            <a:pPr>
              <a:tabLst>
                <a:tab pos="320469" algn="l"/>
              </a:tabLst>
            </a:pPr>
            <a:r>
              <a:rPr lang="en-US" sz="2900" b="1" dirty="0">
                <a:solidFill>
                  <a:srgbClr val="002060"/>
                </a:solidFill>
                <a:sym typeface="Futura"/>
              </a:rPr>
              <a:t> </a:t>
            </a:r>
            <a:r>
              <a:rPr lang="en-US" sz="2900" b="1" dirty="0" smtClean="0">
                <a:solidFill>
                  <a:srgbClr val="002060"/>
                </a:solidFill>
                <a:sym typeface="Futura"/>
              </a:rPr>
              <a:t>Most Recent Results for …</a:t>
            </a:r>
            <a:endParaRPr lang="en-US" sz="2900" b="1" dirty="0">
              <a:solidFill>
                <a:srgbClr val="002060"/>
              </a:solidFill>
              <a:sym typeface="Futura"/>
            </a:endParaRPr>
          </a:p>
        </p:txBody>
      </p:sp>
      <p:pic>
        <p:nvPicPr>
          <p:cNvPr id="4" name="Picture 3" descr="Most recent Results.jpg"/>
          <p:cNvPicPr>
            <a:picLocks noChangeAspect="1"/>
          </p:cNvPicPr>
          <p:nvPr/>
        </p:nvPicPr>
        <p:blipFill>
          <a:blip r:embed="rId3" cstate="print"/>
          <a:stretch>
            <a:fillRect/>
          </a:stretch>
        </p:blipFill>
        <p:spPr>
          <a:xfrm>
            <a:off x="0" y="1665644"/>
            <a:ext cx="9144000" cy="3526712"/>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124744"/>
            <a:ext cx="6984776" cy="3785652"/>
          </a:xfrm>
          <a:prstGeom prst="rect">
            <a:avLst/>
          </a:prstGeom>
          <a:noFill/>
        </p:spPr>
        <p:txBody>
          <a:bodyPr wrap="square" rtlCol="0">
            <a:spAutoFit/>
          </a:bodyPr>
          <a:lstStyle/>
          <a:p>
            <a:pPr algn="ctr"/>
            <a:r>
              <a:rPr lang="en-NZ" sz="4000" b="1" dirty="0" smtClean="0">
                <a:solidFill>
                  <a:srgbClr val="002060"/>
                </a:solidFill>
              </a:rPr>
              <a:t>Resourcing and Facilitating Self-directed Learning</a:t>
            </a:r>
            <a:br>
              <a:rPr lang="en-NZ" sz="4000" b="1" dirty="0" smtClean="0">
                <a:solidFill>
                  <a:srgbClr val="002060"/>
                </a:solidFill>
              </a:rPr>
            </a:br>
            <a:r>
              <a:rPr lang="en-NZ" sz="4000" b="1" dirty="0" smtClean="0">
                <a:solidFill>
                  <a:srgbClr val="002060"/>
                </a:solidFill>
              </a:rPr>
              <a:t/>
            </a:r>
            <a:br>
              <a:rPr lang="en-NZ" sz="4000" b="1" dirty="0" smtClean="0">
                <a:solidFill>
                  <a:srgbClr val="002060"/>
                </a:solidFill>
              </a:rPr>
            </a:br>
            <a:r>
              <a:rPr lang="en-NZ" sz="4000" dirty="0" smtClean="0">
                <a:solidFill>
                  <a:srgbClr val="002060"/>
                </a:solidFill>
              </a:rPr>
              <a:t>How to work </a:t>
            </a:r>
            <a:r>
              <a:rPr lang="en-NZ" sz="4000" dirty="0" smtClean="0">
                <a:solidFill>
                  <a:srgbClr val="FF0000"/>
                </a:solidFill>
              </a:rPr>
              <a:t>SMARTER</a:t>
            </a:r>
            <a:br>
              <a:rPr lang="en-NZ" sz="4000" dirty="0" smtClean="0">
                <a:solidFill>
                  <a:srgbClr val="FF0000"/>
                </a:solidFill>
              </a:rPr>
            </a:br>
            <a:r>
              <a:rPr lang="en-NZ" sz="4000" dirty="0" smtClean="0">
                <a:solidFill>
                  <a:srgbClr val="002060"/>
                </a:solidFill>
              </a:rPr>
              <a:t>not  HARDER</a:t>
            </a:r>
          </a:p>
          <a:p>
            <a:pPr algn="ctr"/>
            <a:r>
              <a:rPr lang="en-NZ" sz="4000" b="1" dirty="0" smtClean="0">
                <a:solidFill>
                  <a:srgbClr val="002060"/>
                </a:solidFill>
              </a:rPr>
              <a:t> </a:t>
            </a:r>
            <a:endParaRPr lang="en-NZ" b="1" dirty="0"/>
          </a:p>
        </p:txBody>
      </p:sp>
      <p:pic>
        <p:nvPicPr>
          <p:cNvPr id="5" name="Picture 4" descr="new logo book design.jpg"/>
          <p:cNvPicPr>
            <a:picLocks noChangeAspect="1"/>
          </p:cNvPicPr>
          <p:nvPr/>
        </p:nvPicPr>
        <p:blipFill>
          <a:blip r:embed="rId2" cstate="print"/>
          <a:stretch>
            <a:fillRect/>
          </a:stretch>
        </p:blipFill>
        <p:spPr>
          <a:xfrm>
            <a:off x="4139952" y="4797152"/>
            <a:ext cx="4717489" cy="163961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39095" y="0"/>
            <a:ext cx="8359032" cy="582587"/>
          </a:xfrm>
          <a:prstGeom prst="rect">
            <a:avLst/>
          </a:prstGeom>
          <a:noFill/>
          <a:ln w="9525">
            <a:noFill/>
            <a:miter lim="800000"/>
            <a:headEnd/>
            <a:tailEnd/>
          </a:ln>
        </p:spPr>
        <p:txBody>
          <a:bodyPr lIns="0" tIns="0" rIns="0" bIns="0" anchor="ctr"/>
          <a:lstStyle/>
          <a:p>
            <a:pPr>
              <a:tabLst>
                <a:tab pos="320469" algn="l"/>
              </a:tabLst>
            </a:pPr>
            <a:r>
              <a:rPr lang="en-US" sz="2900" b="1" dirty="0">
                <a:solidFill>
                  <a:srgbClr val="002060"/>
                </a:solidFill>
                <a:sym typeface="Futura"/>
              </a:rPr>
              <a:t> </a:t>
            </a:r>
            <a:r>
              <a:rPr lang="en-US" sz="2900" b="1" dirty="0" smtClean="0">
                <a:solidFill>
                  <a:srgbClr val="002060"/>
                </a:solidFill>
                <a:sym typeface="Futura"/>
              </a:rPr>
              <a:t>Leader board</a:t>
            </a:r>
            <a:endParaRPr lang="en-US" sz="2900" b="1" dirty="0">
              <a:solidFill>
                <a:srgbClr val="002060"/>
              </a:solidFill>
              <a:sym typeface="Futura"/>
            </a:endParaRPr>
          </a:p>
        </p:txBody>
      </p:sp>
      <p:pic>
        <p:nvPicPr>
          <p:cNvPr id="4" name="Picture 3" descr="leader board.jpg"/>
          <p:cNvPicPr>
            <a:picLocks noChangeAspect="1"/>
          </p:cNvPicPr>
          <p:nvPr/>
        </p:nvPicPr>
        <p:blipFill>
          <a:blip r:embed="rId3" cstate="print"/>
          <a:stretch>
            <a:fillRect/>
          </a:stretch>
        </p:blipFill>
        <p:spPr>
          <a:xfrm>
            <a:off x="654608" y="908720"/>
            <a:ext cx="7834783" cy="5040560"/>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08688"/>
          </a:xfrm>
        </p:spPr>
        <p:txBody>
          <a:bodyPr>
            <a:normAutofit fontScale="90000"/>
          </a:bodyPr>
          <a:lstStyle/>
          <a:p>
            <a:r>
              <a:rPr lang="en-NZ" b="1" dirty="0" smtClean="0">
                <a:solidFill>
                  <a:srgbClr val="002060"/>
                </a:solidFill>
              </a:rPr>
              <a:t>The </a:t>
            </a:r>
            <a:r>
              <a:rPr lang="en-NZ" b="1" dirty="0" smtClean="0">
                <a:solidFill>
                  <a:srgbClr val="002060"/>
                </a:solidFill>
              </a:rPr>
              <a:t>Administration Suite</a:t>
            </a:r>
            <a:endParaRPr lang="en-NZ" b="1" dirty="0">
              <a:solidFill>
                <a:srgbClr val="002060"/>
              </a:solidFill>
            </a:endParaRPr>
          </a:p>
        </p:txBody>
      </p:sp>
      <p:pic>
        <p:nvPicPr>
          <p:cNvPr id="4" name="Content Placeholder 3" descr="New Class modules.jpg"/>
          <p:cNvPicPr>
            <a:picLocks noGrp="1" noChangeAspect="1"/>
          </p:cNvPicPr>
          <p:nvPr>
            <p:ph idx="1"/>
          </p:nvPr>
        </p:nvPicPr>
        <p:blipFill>
          <a:blip r:embed="rId3" cstate="print"/>
          <a:stretch>
            <a:fillRect/>
          </a:stretch>
        </p:blipFill>
        <p:spPr>
          <a:xfrm>
            <a:off x="683568" y="917372"/>
            <a:ext cx="7992612" cy="557183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552" y="0"/>
            <a:ext cx="8229600" cy="636680"/>
          </a:xfrm>
        </p:spPr>
        <p:txBody>
          <a:bodyPr tIns="32146"/>
          <a:lstStyle/>
          <a:p>
            <a:r>
              <a:rPr lang="en-NZ" sz="2800" b="1" dirty="0" smtClean="0">
                <a:solidFill>
                  <a:srgbClr val="C00000"/>
                </a:solidFill>
              </a:rPr>
              <a:t>Additional Notes</a:t>
            </a:r>
          </a:p>
        </p:txBody>
      </p:sp>
      <p:sp>
        <p:nvSpPr>
          <p:cNvPr id="48131" name="Content Placeholder 2"/>
          <p:cNvSpPr>
            <a:spLocks noGrp="1"/>
          </p:cNvSpPr>
          <p:nvPr>
            <p:ph idx="1"/>
          </p:nvPr>
        </p:nvSpPr>
        <p:spPr>
          <a:xfrm>
            <a:off x="395536" y="1052736"/>
            <a:ext cx="8229600" cy="4968552"/>
          </a:xfrm>
        </p:spPr>
        <p:txBody>
          <a:bodyPr lIns="64291" tIns="32146" rIns="64291" bIns="32146">
            <a:normAutofit fontScale="92500"/>
          </a:bodyPr>
          <a:lstStyle/>
          <a:p>
            <a:pPr>
              <a:buNone/>
            </a:pPr>
            <a:r>
              <a:rPr lang="en-NZ" b="1" dirty="0" smtClean="0">
                <a:solidFill>
                  <a:srgbClr val="002060"/>
                </a:solidFill>
              </a:rPr>
              <a:t>1</a:t>
            </a:r>
            <a:r>
              <a:rPr lang="en-NZ" b="1" dirty="0" smtClean="0">
                <a:solidFill>
                  <a:srgbClr val="002060"/>
                </a:solidFill>
              </a:rPr>
              <a:t>. Ways </a:t>
            </a:r>
            <a:r>
              <a:rPr lang="en-NZ" b="1" dirty="0" smtClean="0">
                <a:solidFill>
                  <a:srgbClr val="002060"/>
                </a:solidFill>
              </a:rPr>
              <a:t>to use Livewire Learning at school</a:t>
            </a:r>
            <a:r>
              <a:rPr lang="en-NZ" b="1" dirty="0" smtClean="0">
                <a:solidFill>
                  <a:schemeClr val="accent2"/>
                </a:solidFill>
              </a:rPr>
              <a:t/>
            </a:r>
            <a:br>
              <a:rPr lang="en-NZ" b="1" dirty="0" smtClean="0">
                <a:solidFill>
                  <a:schemeClr val="accent2"/>
                </a:solidFill>
              </a:rPr>
            </a:br>
            <a:r>
              <a:rPr lang="en-NZ" b="1" dirty="0" smtClean="0">
                <a:solidFill>
                  <a:schemeClr val="accent2"/>
                </a:solidFill>
              </a:rPr>
              <a:t>a</a:t>
            </a:r>
            <a:r>
              <a:rPr lang="en-NZ" sz="2400" b="1" dirty="0" smtClean="0">
                <a:solidFill>
                  <a:srgbClr val="0070C0"/>
                </a:solidFill>
              </a:rPr>
              <a:t>. </a:t>
            </a:r>
            <a:r>
              <a:rPr lang="en-NZ" sz="2400" b="1" dirty="0" smtClean="0">
                <a:solidFill>
                  <a:srgbClr val="0070C0"/>
                </a:solidFill>
              </a:rPr>
              <a:t>Set as homework </a:t>
            </a:r>
            <a:r>
              <a:rPr lang="en-NZ" sz="2400" dirty="0" smtClean="0">
                <a:solidFill>
                  <a:srgbClr val="0070C0"/>
                </a:solidFill>
              </a:rPr>
              <a:t/>
            </a:r>
            <a:br>
              <a:rPr lang="en-NZ" sz="2400" dirty="0" smtClean="0">
                <a:solidFill>
                  <a:srgbClr val="0070C0"/>
                </a:solidFill>
              </a:rPr>
            </a:br>
            <a:r>
              <a:rPr lang="en-NZ" sz="2400" dirty="0" smtClean="0">
                <a:solidFill>
                  <a:srgbClr val="0070C0"/>
                </a:solidFill>
              </a:rPr>
              <a:t>Set work linked to current Achievement Std/topic of work; students print off results and paste into folders as evidence of completion; get parental sign-off each fortnight; use the admin suite to check at the end of each week.</a:t>
            </a:r>
            <a:br>
              <a:rPr lang="en-NZ" sz="2400" dirty="0" smtClean="0">
                <a:solidFill>
                  <a:srgbClr val="0070C0"/>
                </a:solidFill>
              </a:rPr>
            </a:br>
            <a:r>
              <a:rPr lang="en-NZ" sz="2400" dirty="0" smtClean="0">
                <a:solidFill>
                  <a:srgbClr val="0070C0"/>
                </a:solidFill>
              </a:rPr>
              <a:t>Link with the write-on work book</a:t>
            </a:r>
          </a:p>
          <a:p>
            <a:pPr>
              <a:buNone/>
            </a:pPr>
            <a:r>
              <a:rPr lang="en-NZ" sz="2400" dirty="0" smtClean="0">
                <a:solidFill>
                  <a:srgbClr val="0070C0"/>
                </a:solidFill>
              </a:rPr>
              <a:t>    </a:t>
            </a:r>
            <a:br>
              <a:rPr lang="en-NZ" sz="2400" dirty="0" smtClean="0">
                <a:solidFill>
                  <a:srgbClr val="0070C0"/>
                </a:solidFill>
              </a:rPr>
            </a:br>
            <a:r>
              <a:rPr lang="en-NZ" sz="2400" b="1" dirty="0" smtClean="0">
                <a:solidFill>
                  <a:srgbClr val="0070C0"/>
                </a:solidFill>
              </a:rPr>
              <a:t>b. </a:t>
            </a:r>
            <a:r>
              <a:rPr lang="en-NZ" sz="2400" b="1" dirty="0" smtClean="0">
                <a:solidFill>
                  <a:srgbClr val="0070C0"/>
                </a:solidFill>
              </a:rPr>
              <a:t>Use in class</a:t>
            </a:r>
            <a:r>
              <a:rPr lang="en-NZ" sz="2400" dirty="0" smtClean="0">
                <a:solidFill>
                  <a:srgbClr val="0070C0"/>
                </a:solidFill>
              </a:rPr>
              <a:t/>
            </a:r>
            <a:br>
              <a:rPr lang="en-NZ" sz="2400" dirty="0" smtClean="0">
                <a:solidFill>
                  <a:srgbClr val="0070C0"/>
                </a:solidFill>
              </a:rPr>
            </a:br>
            <a:r>
              <a:rPr lang="en-NZ" sz="2400" dirty="0" smtClean="0">
                <a:solidFill>
                  <a:srgbClr val="0070C0"/>
                </a:solidFill>
              </a:rPr>
              <a:t>i. Use </a:t>
            </a:r>
            <a:r>
              <a:rPr lang="en-NZ" sz="2400" dirty="0" smtClean="0">
                <a:solidFill>
                  <a:srgbClr val="0070C0"/>
                </a:solidFill>
              </a:rPr>
              <a:t>the teaching material on the data projector / whiteboard</a:t>
            </a:r>
          </a:p>
          <a:p>
            <a:pPr>
              <a:buNone/>
            </a:pPr>
            <a:r>
              <a:rPr lang="en-NZ" sz="2400" dirty="0" smtClean="0">
                <a:solidFill>
                  <a:srgbClr val="0070C0"/>
                </a:solidFill>
              </a:rPr>
              <a:t>    </a:t>
            </a:r>
            <a:r>
              <a:rPr lang="en-NZ" sz="2400" dirty="0" smtClean="0">
                <a:solidFill>
                  <a:srgbClr val="0070C0"/>
                </a:solidFill>
              </a:rPr>
              <a:t>ii. </a:t>
            </a:r>
            <a:r>
              <a:rPr lang="en-NZ" sz="2400" dirty="0" smtClean="0">
                <a:solidFill>
                  <a:srgbClr val="0070C0"/>
                </a:solidFill>
              </a:rPr>
              <a:t>Introduce the topic using Livewire teaching point or Link with the write-on work book </a:t>
            </a:r>
            <a:br>
              <a:rPr lang="en-NZ" sz="2400" dirty="0" smtClean="0">
                <a:solidFill>
                  <a:srgbClr val="0070C0"/>
                </a:solidFill>
              </a:rPr>
            </a:br>
            <a:r>
              <a:rPr lang="en-NZ" sz="2400" dirty="0" smtClean="0">
                <a:solidFill>
                  <a:srgbClr val="0070C0"/>
                </a:solidFill>
              </a:rPr>
              <a:t>iii</a:t>
            </a:r>
            <a:r>
              <a:rPr lang="en-NZ" sz="2400" dirty="0" smtClean="0">
                <a:solidFill>
                  <a:srgbClr val="0070C0"/>
                </a:solidFill>
              </a:rPr>
              <a:t>. </a:t>
            </a:r>
            <a:r>
              <a:rPr lang="en-NZ" sz="2400" dirty="0" smtClean="0">
                <a:solidFill>
                  <a:srgbClr val="0070C0"/>
                </a:solidFill>
              </a:rPr>
              <a:t>Pre-test using Livewire questions as a class</a:t>
            </a:r>
            <a:br>
              <a:rPr lang="en-NZ" sz="2400" dirty="0" smtClean="0">
                <a:solidFill>
                  <a:srgbClr val="0070C0"/>
                </a:solidFill>
              </a:rPr>
            </a:br>
            <a:r>
              <a:rPr lang="en-NZ" sz="2400" dirty="0" smtClean="0">
                <a:solidFill>
                  <a:srgbClr val="0070C0"/>
                </a:solidFill>
              </a:rPr>
              <a:t>iv</a:t>
            </a:r>
            <a:r>
              <a:rPr lang="en-NZ" sz="2400" dirty="0" smtClean="0">
                <a:solidFill>
                  <a:srgbClr val="0070C0"/>
                </a:solidFill>
              </a:rPr>
              <a:t>. </a:t>
            </a:r>
            <a:r>
              <a:rPr lang="en-NZ" sz="2400" dirty="0" smtClean="0">
                <a:solidFill>
                  <a:srgbClr val="0070C0"/>
                </a:solidFill>
              </a:rPr>
              <a:t>Work in groups or have in-class competitions</a:t>
            </a:r>
          </a:p>
          <a:p>
            <a:pPr>
              <a:buNone/>
            </a:pPr>
            <a:endParaRPr lang="en-NZ" sz="2400" dirty="0" smtClean="0">
              <a:solidFill>
                <a:srgbClr val="C00000"/>
              </a:solidFill>
            </a:endParaRPr>
          </a:p>
          <a:p>
            <a:pPr>
              <a:buFont typeface="Lucida Grande"/>
              <a:buNone/>
            </a:pPr>
            <a:endParaRPr lang="en-NZ" b="1" dirty="0" smtClean="0">
              <a:solidFill>
                <a:schemeClr val="accent2"/>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395536" y="476672"/>
            <a:ext cx="8229600" cy="5760640"/>
          </a:xfrm>
        </p:spPr>
        <p:txBody>
          <a:bodyPr lIns="64291" tIns="32146" rIns="64291" bIns="32146"/>
          <a:lstStyle/>
          <a:p>
            <a:pPr>
              <a:buNone/>
            </a:pPr>
            <a:r>
              <a:rPr lang="en-NZ" b="1" dirty="0" smtClean="0">
                <a:solidFill>
                  <a:srgbClr val="002060"/>
                </a:solidFill>
              </a:rPr>
              <a:t>Ways to use Livewire Learning at school</a:t>
            </a:r>
            <a:r>
              <a:rPr lang="en-NZ" b="1" dirty="0" smtClean="0">
                <a:solidFill>
                  <a:schemeClr val="accent2"/>
                </a:solidFill>
              </a:rPr>
              <a:t/>
            </a:r>
            <a:br>
              <a:rPr lang="en-NZ" b="1" dirty="0" smtClean="0">
                <a:solidFill>
                  <a:schemeClr val="accent2"/>
                </a:solidFill>
              </a:rPr>
            </a:br>
            <a:endParaRPr lang="en-NZ" sz="2400" dirty="0" smtClean="0">
              <a:solidFill>
                <a:srgbClr val="0070C0"/>
              </a:solidFill>
            </a:endParaRPr>
          </a:p>
          <a:p>
            <a:pPr>
              <a:buNone/>
            </a:pPr>
            <a:endParaRPr lang="en-NZ" sz="2400" dirty="0" smtClean="0">
              <a:solidFill>
                <a:srgbClr val="C00000"/>
              </a:solidFill>
            </a:endParaRPr>
          </a:p>
          <a:p>
            <a:pPr>
              <a:buFont typeface="Lucida Grande"/>
              <a:buNone/>
            </a:pPr>
            <a:endParaRPr lang="en-NZ" b="1" dirty="0" smtClean="0">
              <a:solidFill>
                <a:schemeClr val="accent2"/>
              </a:solidFill>
            </a:endParaRPr>
          </a:p>
        </p:txBody>
      </p:sp>
      <p:sp>
        <p:nvSpPr>
          <p:cNvPr id="4" name="Rectangle 3"/>
          <p:cNvSpPr/>
          <p:nvPr/>
        </p:nvSpPr>
        <p:spPr>
          <a:xfrm>
            <a:off x="539552" y="1124745"/>
            <a:ext cx="7848872" cy="5755422"/>
          </a:xfrm>
          <a:prstGeom prst="rect">
            <a:avLst/>
          </a:prstGeom>
        </p:spPr>
        <p:txBody>
          <a:bodyPr wrap="square">
            <a:spAutoFit/>
          </a:bodyPr>
          <a:lstStyle/>
          <a:p>
            <a:r>
              <a:rPr lang="en-NZ" sz="2300" b="1" dirty="0" smtClean="0">
                <a:solidFill>
                  <a:srgbClr val="0070C0"/>
                </a:solidFill>
              </a:rPr>
              <a:t>c. </a:t>
            </a:r>
            <a:r>
              <a:rPr lang="en-NZ" sz="2300" b="1" dirty="0" smtClean="0">
                <a:solidFill>
                  <a:srgbClr val="0070C0"/>
                </a:solidFill>
              </a:rPr>
              <a:t>Use in the computer suite</a:t>
            </a:r>
          </a:p>
          <a:p>
            <a:pPr marL="457200" indent="-457200"/>
            <a:r>
              <a:rPr lang="en-NZ" sz="2300" dirty="0" smtClean="0">
                <a:solidFill>
                  <a:srgbClr val="0070C0"/>
                </a:solidFill>
              </a:rPr>
              <a:t>	</a:t>
            </a:r>
            <a:r>
              <a:rPr lang="en-NZ" sz="2300" dirty="0" smtClean="0">
                <a:solidFill>
                  <a:srgbClr val="0070C0"/>
                </a:solidFill>
              </a:rPr>
              <a:t>i. </a:t>
            </a:r>
            <a:r>
              <a:rPr lang="en-NZ" sz="2300" dirty="0" smtClean="0">
                <a:solidFill>
                  <a:srgbClr val="0070C0"/>
                </a:solidFill>
              </a:rPr>
              <a:t>To introduce students to the programme and familiar with it</a:t>
            </a:r>
            <a:br>
              <a:rPr lang="en-NZ" sz="2300" dirty="0" smtClean="0">
                <a:solidFill>
                  <a:srgbClr val="0070C0"/>
                </a:solidFill>
              </a:rPr>
            </a:br>
            <a:r>
              <a:rPr lang="en-NZ" sz="2300" dirty="0" smtClean="0">
                <a:solidFill>
                  <a:srgbClr val="0070C0"/>
                </a:solidFill>
              </a:rPr>
              <a:t>ii. </a:t>
            </a:r>
            <a:r>
              <a:rPr lang="en-NZ" sz="2300" dirty="0" smtClean="0">
                <a:solidFill>
                  <a:srgbClr val="0070C0"/>
                </a:solidFill>
              </a:rPr>
              <a:t>Work through folder as revision </a:t>
            </a:r>
            <a:br>
              <a:rPr lang="en-NZ" sz="2300" dirty="0" smtClean="0">
                <a:solidFill>
                  <a:srgbClr val="0070C0"/>
                </a:solidFill>
              </a:rPr>
            </a:br>
            <a:r>
              <a:rPr lang="en-NZ" sz="2300" dirty="0" smtClean="0">
                <a:solidFill>
                  <a:srgbClr val="0070C0"/>
                </a:solidFill>
              </a:rPr>
              <a:t>iii. </a:t>
            </a:r>
            <a:r>
              <a:rPr lang="en-NZ" sz="2300" dirty="0" smtClean="0">
                <a:solidFill>
                  <a:srgbClr val="0070C0"/>
                </a:solidFill>
              </a:rPr>
              <a:t>students work in pairs for cooperative </a:t>
            </a:r>
            <a:r>
              <a:rPr lang="en-NZ" sz="2300" dirty="0" smtClean="0">
                <a:solidFill>
                  <a:srgbClr val="0070C0"/>
                </a:solidFill>
              </a:rPr>
              <a:t>learning</a:t>
            </a:r>
            <a:br>
              <a:rPr lang="en-NZ" sz="2300" dirty="0" smtClean="0">
                <a:solidFill>
                  <a:srgbClr val="0070C0"/>
                </a:solidFill>
              </a:rPr>
            </a:br>
            <a:endParaRPr lang="en-NZ" sz="2300" dirty="0" smtClean="0">
              <a:solidFill>
                <a:srgbClr val="0070C0"/>
              </a:solidFill>
            </a:endParaRPr>
          </a:p>
          <a:p>
            <a:pPr marL="457200" indent="-457200"/>
            <a:r>
              <a:rPr lang="en-NZ" sz="2300" b="1" dirty="0" smtClean="0">
                <a:solidFill>
                  <a:srgbClr val="0070C0"/>
                </a:solidFill>
              </a:rPr>
              <a:t>d. </a:t>
            </a:r>
            <a:r>
              <a:rPr lang="en-NZ" sz="2300" b="1" dirty="0" smtClean="0">
                <a:solidFill>
                  <a:srgbClr val="0070C0"/>
                </a:solidFill>
              </a:rPr>
              <a:t>Differentiated Learning</a:t>
            </a:r>
            <a:r>
              <a:rPr lang="en-NZ" sz="2300" dirty="0" smtClean="0">
                <a:solidFill>
                  <a:srgbClr val="0070C0"/>
                </a:solidFill>
              </a:rPr>
              <a:t/>
            </a:r>
            <a:br>
              <a:rPr lang="en-NZ" sz="2300" dirty="0" smtClean="0">
                <a:solidFill>
                  <a:srgbClr val="0070C0"/>
                </a:solidFill>
              </a:rPr>
            </a:br>
            <a:r>
              <a:rPr lang="en-NZ" sz="2300" dirty="0" smtClean="0">
                <a:solidFill>
                  <a:srgbClr val="0070C0"/>
                </a:solidFill>
              </a:rPr>
              <a:t>Assign different students/groups different folders and modules. The more able may do normal modules with A, M and E level questions. Less able will start with AO versions</a:t>
            </a:r>
            <a:r>
              <a:rPr lang="en-NZ" sz="2300" dirty="0" smtClean="0">
                <a:solidFill>
                  <a:srgbClr val="0070C0"/>
                </a:solidFill>
              </a:rPr>
              <a:t>.</a:t>
            </a:r>
            <a:br>
              <a:rPr lang="en-NZ" sz="2300" dirty="0" smtClean="0">
                <a:solidFill>
                  <a:srgbClr val="0070C0"/>
                </a:solidFill>
              </a:rPr>
            </a:br>
            <a:endParaRPr lang="en-NZ" sz="2300" dirty="0" smtClean="0">
              <a:solidFill>
                <a:srgbClr val="0070C0"/>
              </a:solidFill>
            </a:endParaRPr>
          </a:p>
          <a:p>
            <a:pPr marL="457200" indent="-457200"/>
            <a:r>
              <a:rPr lang="en-NZ" sz="2300" b="1" dirty="0" smtClean="0">
                <a:solidFill>
                  <a:srgbClr val="0070C0"/>
                </a:solidFill>
              </a:rPr>
              <a:t>e.  </a:t>
            </a:r>
            <a:r>
              <a:rPr lang="en-NZ" sz="2300" b="1" dirty="0" smtClean="0">
                <a:solidFill>
                  <a:srgbClr val="0070C0"/>
                </a:solidFill>
              </a:rPr>
              <a:t>Encourage goal setting and facilitate self-directed learning.</a:t>
            </a:r>
            <a:r>
              <a:rPr lang="en-NZ" sz="2300" dirty="0" smtClean="0">
                <a:solidFill>
                  <a:srgbClr val="0070C0"/>
                </a:solidFill>
              </a:rPr>
              <a:t/>
            </a:r>
            <a:br>
              <a:rPr lang="en-NZ" sz="2300" dirty="0" smtClean="0">
                <a:solidFill>
                  <a:srgbClr val="0070C0"/>
                </a:solidFill>
              </a:rPr>
            </a:br>
            <a:r>
              <a:rPr lang="en-NZ" sz="2300" dirty="0" smtClean="0">
                <a:solidFill>
                  <a:srgbClr val="0070C0"/>
                </a:solidFill>
              </a:rPr>
              <a:t>Students repeat modules and aim to improve results.</a:t>
            </a:r>
          </a:p>
          <a:p>
            <a:pPr marL="457200" indent="-457200">
              <a:buAutoNum type="alphaLcPeriod"/>
            </a:pPr>
            <a:endParaRPr lang="en-NZ" sz="2300" dirty="0" smtClean="0">
              <a:solidFill>
                <a:srgbClr val="0070C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395536" y="908720"/>
            <a:ext cx="8229600" cy="5400600"/>
          </a:xfrm>
        </p:spPr>
        <p:txBody>
          <a:bodyPr lIns="64291" tIns="32146" rIns="64291" bIns="32146">
            <a:normAutofit/>
          </a:bodyPr>
          <a:lstStyle/>
          <a:p>
            <a:pPr marL="514350" indent="-514350">
              <a:buNone/>
            </a:pPr>
            <a:r>
              <a:rPr lang="en-NZ" b="1" dirty="0" smtClean="0">
                <a:solidFill>
                  <a:srgbClr val="002060"/>
                </a:solidFill>
              </a:rPr>
              <a:t>2. Bloom’s </a:t>
            </a:r>
            <a:r>
              <a:rPr lang="en-NZ" b="1" dirty="0" smtClean="0">
                <a:solidFill>
                  <a:srgbClr val="002060"/>
                </a:solidFill>
              </a:rPr>
              <a:t>Taxonomy</a:t>
            </a:r>
            <a:endParaRPr lang="en-NZ" b="1" dirty="0" smtClean="0">
              <a:solidFill>
                <a:schemeClr val="accent2"/>
              </a:solidFill>
            </a:endParaRPr>
          </a:p>
          <a:p>
            <a:pPr marL="514350" indent="-514350">
              <a:buNone/>
            </a:pPr>
            <a:r>
              <a:rPr lang="en-NZ" sz="2400" dirty="0" smtClean="0">
                <a:solidFill>
                  <a:srgbClr val="0070C0"/>
                </a:solidFill>
              </a:rPr>
              <a:t>Questions are linked to Blooms taxonomy.</a:t>
            </a:r>
            <a:br>
              <a:rPr lang="en-NZ" sz="2400" dirty="0" smtClean="0">
                <a:solidFill>
                  <a:srgbClr val="0070C0"/>
                </a:solidFill>
              </a:rPr>
            </a:br>
            <a:r>
              <a:rPr lang="en-NZ" sz="2400" dirty="0" smtClean="0">
                <a:solidFill>
                  <a:srgbClr val="0070C0"/>
                </a:solidFill>
              </a:rPr>
              <a:t>a. In the skills modules, Achieved, Merit and </a:t>
            </a:r>
            <a:br>
              <a:rPr lang="en-NZ" sz="2400" dirty="0" smtClean="0">
                <a:solidFill>
                  <a:srgbClr val="0070C0"/>
                </a:solidFill>
              </a:rPr>
            </a:br>
            <a:r>
              <a:rPr lang="en-NZ" sz="2400" dirty="0" smtClean="0">
                <a:solidFill>
                  <a:srgbClr val="0070C0"/>
                </a:solidFill>
              </a:rPr>
              <a:t>Excellence questions are just </a:t>
            </a:r>
            <a:br>
              <a:rPr lang="en-NZ" sz="2400" dirty="0" smtClean="0">
                <a:solidFill>
                  <a:srgbClr val="0070C0"/>
                </a:solidFill>
              </a:rPr>
            </a:br>
            <a:r>
              <a:rPr lang="en-NZ" sz="2400" dirty="0" smtClean="0">
                <a:solidFill>
                  <a:srgbClr val="0070C0"/>
                </a:solidFill>
              </a:rPr>
              <a:t>harder/more challenging questions.</a:t>
            </a:r>
            <a:br>
              <a:rPr lang="en-NZ" sz="2400" dirty="0" smtClean="0">
                <a:solidFill>
                  <a:srgbClr val="0070C0"/>
                </a:solidFill>
              </a:rPr>
            </a:br>
            <a:r>
              <a:rPr lang="en-NZ" sz="2400" dirty="0" smtClean="0">
                <a:solidFill>
                  <a:srgbClr val="0070C0"/>
                </a:solidFill>
              </a:rPr>
              <a:t/>
            </a:r>
            <a:br>
              <a:rPr lang="en-NZ" sz="2400" dirty="0" smtClean="0">
                <a:solidFill>
                  <a:srgbClr val="0070C0"/>
                </a:solidFill>
              </a:rPr>
            </a:br>
            <a:r>
              <a:rPr lang="en-NZ" sz="2400" dirty="0" smtClean="0">
                <a:solidFill>
                  <a:srgbClr val="0070C0"/>
                </a:solidFill>
              </a:rPr>
              <a:t>b. In the Achievement Standard modules, the levels contain questions that require students to:</a:t>
            </a:r>
            <a:br>
              <a:rPr lang="en-NZ" sz="2400" dirty="0" smtClean="0">
                <a:solidFill>
                  <a:srgbClr val="0070C0"/>
                </a:solidFill>
              </a:rPr>
            </a:br>
            <a:r>
              <a:rPr lang="en-NZ" sz="2400" b="1" dirty="0" smtClean="0">
                <a:solidFill>
                  <a:srgbClr val="0070C0"/>
                </a:solidFill>
              </a:rPr>
              <a:t>Achieved</a:t>
            </a:r>
            <a:r>
              <a:rPr lang="en-NZ" sz="2400" dirty="0" smtClean="0">
                <a:solidFill>
                  <a:srgbClr val="0070C0"/>
                </a:solidFill>
              </a:rPr>
              <a:t> = Recall, show Understanding and </a:t>
            </a:r>
            <a:br>
              <a:rPr lang="en-NZ" sz="2400" dirty="0" smtClean="0">
                <a:solidFill>
                  <a:srgbClr val="0070C0"/>
                </a:solidFill>
              </a:rPr>
            </a:br>
            <a:r>
              <a:rPr lang="en-NZ" sz="2400" dirty="0" smtClean="0">
                <a:solidFill>
                  <a:srgbClr val="0070C0"/>
                </a:solidFill>
              </a:rPr>
              <a:t>Apply</a:t>
            </a:r>
            <a:r>
              <a:rPr lang="en-NZ" sz="2400" dirty="0" smtClean="0">
                <a:solidFill>
                  <a:srgbClr val="0070C0"/>
                </a:solidFill>
              </a:rPr>
              <a:t/>
            </a:r>
            <a:br>
              <a:rPr lang="en-NZ" sz="2400" dirty="0" smtClean="0">
                <a:solidFill>
                  <a:srgbClr val="0070C0"/>
                </a:solidFill>
              </a:rPr>
            </a:br>
            <a:r>
              <a:rPr lang="en-NZ" sz="2400" b="1" dirty="0" smtClean="0">
                <a:solidFill>
                  <a:srgbClr val="0070C0"/>
                </a:solidFill>
              </a:rPr>
              <a:t>Merit</a:t>
            </a:r>
            <a:r>
              <a:rPr lang="en-NZ" sz="2400" dirty="0" smtClean="0">
                <a:solidFill>
                  <a:srgbClr val="0070C0"/>
                </a:solidFill>
              </a:rPr>
              <a:t> = Explain/Analyse</a:t>
            </a:r>
            <a:br>
              <a:rPr lang="en-NZ" sz="2400" dirty="0" smtClean="0">
                <a:solidFill>
                  <a:srgbClr val="0070C0"/>
                </a:solidFill>
              </a:rPr>
            </a:br>
            <a:r>
              <a:rPr lang="en-NZ" sz="2400" b="1" dirty="0" smtClean="0">
                <a:solidFill>
                  <a:srgbClr val="0070C0"/>
                </a:solidFill>
              </a:rPr>
              <a:t>Excellence </a:t>
            </a:r>
            <a:r>
              <a:rPr lang="en-NZ" sz="2400" dirty="0" smtClean="0">
                <a:solidFill>
                  <a:srgbClr val="0070C0"/>
                </a:solidFill>
              </a:rPr>
              <a:t>= Discuss/Evaluate</a:t>
            </a:r>
            <a:r>
              <a:rPr lang="en-NZ" b="1" dirty="0" smtClean="0">
                <a:solidFill>
                  <a:schemeClr val="accent2"/>
                </a:solidFill>
              </a:rPr>
              <a:t/>
            </a:r>
            <a:br>
              <a:rPr lang="en-NZ" b="1" dirty="0" smtClean="0">
                <a:solidFill>
                  <a:schemeClr val="accent2"/>
                </a:solidFill>
              </a:rPr>
            </a:br>
            <a:endParaRPr lang="en-NZ" sz="2400" dirty="0" smtClean="0">
              <a:solidFill>
                <a:srgbClr val="0070C0"/>
              </a:solidFill>
            </a:endParaRPr>
          </a:p>
          <a:p>
            <a:pPr>
              <a:buNone/>
            </a:pPr>
            <a:endParaRPr lang="en-NZ" sz="2400" dirty="0" smtClean="0">
              <a:solidFill>
                <a:srgbClr val="C00000"/>
              </a:solidFill>
            </a:endParaRPr>
          </a:p>
          <a:p>
            <a:pPr>
              <a:buFont typeface="Lucida Grande"/>
              <a:buNone/>
            </a:pPr>
            <a:endParaRPr lang="en-NZ" b="1" dirty="0" smtClean="0">
              <a:solidFill>
                <a:schemeClr val="accent2"/>
              </a:solidFill>
            </a:endParaRPr>
          </a:p>
        </p:txBody>
      </p:sp>
      <p:pic>
        <p:nvPicPr>
          <p:cNvPr id="3" name="Picture 7" descr="icon_understand"/>
          <p:cNvPicPr>
            <a:picLocks noChangeAspect="1" noChangeArrowheads="1"/>
          </p:cNvPicPr>
          <p:nvPr/>
        </p:nvPicPr>
        <p:blipFill>
          <a:blip r:embed="rId2" cstate="print"/>
          <a:srcRect/>
          <a:stretch>
            <a:fillRect/>
          </a:stretch>
        </p:blipFill>
        <p:spPr bwMode="auto">
          <a:xfrm>
            <a:off x="7236296" y="980728"/>
            <a:ext cx="1477963" cy="2233613"/>
          </a:xfrm>
          <a:prstGeom prst="rect">
            <a:avLst/>
          </a:prstGeom>
          <a:noFill/>
          <a:ln w="9525">
            <a:noFill/>
            <a:miter lim="800000"/>
            <a:headEnd/>
            <a:tailEnd/>
          </a:ln>
        </p:spPr>
      </p:pic>
      <p:pic>
        <p:nvPicPr>
          <p:cNvPr id="4" name="Picture 2" descr="icon_analyse"/>
          <p:cNvPicPr>
            <a:picLocks noChangeAspect="1" noChangeArrowheads="1"/>
          </p:cNvPicPr>
          <p:nvPr/>
        </p:nvPicPr>
        <p:blipFill>
          <a:blip r:embed="rId3" cstate="print"/>
          <a:srcRect/>
          <a:stretch>
            <a:fillRect/>
          </a:stretch>
        </p:blipFill>
        <p:spPr bwMode="auto">
          <a:xfrm>
            <a:off x="7452320" y="3861048"/>
            <a:ext cx="1508125" cy="2276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395536" y="908720"/>
            <a:ext cx="8229600" cy="5688632"/>
          </a:xfrm>
        </p:spPr>
        <p:txBody>
          <a:bodyPr lIns="64291" tIns="32146" rIns="64291" bIns="32146">
            <a:normAutofit fontScale="92500" lnSpcReduction="20000"/>
          </a:bodyPr>
          <a:lstStyle/>
          <a:p>
            <a:pPr marL="514350" indent="-514350">
              <a:buNone/>
            </a:pPr>
            <a:r>
              <a:rPr lang="en-NZ" b="1" dirty="0" smtClean="0">
                <a:solidFill>
                  <a:srgbClr val="002060"/>
                </a:solidFill>
              </a:rPr>
              <a:t>3. Adaptive </a:t>
            </a:r>
            <a:r>
              <a:rPr lang="en-NZ" b="1" dirty="0" smtClean="0">
                <a:solidFill>
                  <a:srgbClr val="002060"/>
                </a:solidFill>
              </a:rPr>
              <a:t>learning: </a:t>
            </a:r>
            <a:r>
              <a:rPr lang="en-NZ" b="1" dirty="0" smtClean="0">
                <a:solidFill>
                  <a:schemeClr val="accent2"/>
                </a:solidFill>
              </a:rPr>
              <a:t/>
            </a:r>
            <a:br>
              <a:rPr lang="en-NZ" b="1" dirty="0" smtClean="0">
                <a:solidFill>
                  <a:schemeClr val="accent2"/>
                </a:solidFill>
              </a:rPr>
            </a:br>
            <a:r>
              <a:rPr lang="en-NZ" sz="2400" dirty="0" smtClean="0">
                <a:solidFill>
                  <a:srgbClr val="0070C0"/>
                </a:solidFill>
              </a:rPr>
              <a:t>a. </a:t>
            </a:r>
            <a:r>
              <a:rPr lang="en-NZ" sz="2400" dirty="0" smtClean="0">
                <a:solidFill>
                  <a:srgbClr val="0070C0"/>
                </a:solidFill>
              </a:rPr>
              <a:t>Each module has an item bank of between 10-40 questions.  The Learning Outcomes table </a:t>
            </a:r>
            <a:r>
              <a:rPr lang="en-NZ" sz="2400" dirty="0" smtClean="0">
                <a:solidFill>
                  <a:srgbClr val="0070C0"/>
                </a:solidFill>
              </a:rPr>
              <a:t>at the start of each module indicates the number of questions at each difficulty level.</a:t>
            </a:r>
            <a:br>
              <a:rPr lang="en-NZ" sz="2400" dirty="0" smtClean="0">
                <a:solidFill>
                  <a:srgbClr val="0070C0"/>
                </a:solidFill>
              </a:rPr>
            </a:br>
            <a:r>
              <a:rPr lang="en-NZ" sz="2400" dirty="0" smtClean="0">
                <a:solidFill>
                  <a:srgbClr val="0070C0"/>
                </a:solidFill>
              </a:rPr>
              <a:t/>
            </a:r>
            <a:br>
              <a:rPr lang="en-NZ" sz="2400" dirty="0" smtClean="0">
                <a:solidFill>
                  <a:srgbClr val="0070C0"/>
                </a:solidFill>
              </a:rPr>
            </a:br>
            <a:r>
              <a:rPr lang="en-NZ" sz="2400" dirty="0" smtClean="0">
                <a:solidFill>
                  <a:srgbClr val="0070C0"/>
                </a:solidFill>
              </a:rPr>
              <a:t>b. </a:t>
            </a:r>
            <a:r>
              <a:rPr lang="en-NZ" sz="2400" dirty="0" smtClean="0">
                <a:solidFill>
                  <a:srgbClr val="0070C0"/>
                </a:solidFill>
              </a:rPr>
              <a:t>As </a:t>
            </a:r>
            <a:r>
              <a:rPr lang="en-NZ" sz="2400" dirty="0" smtClean="0">
                <a:solidFill>
                  <a:srgbClr val="0070C0"/>
                </a:solidFill>
              </a:rPr>
              <a:t>students get answers correct, they get given more challenging questions.</a:t>
            </a:r>
            <a:r>
              <a:rPr lang="en-NZ" sz="2400" b="1" dirty="0" smtClean="0">
                <a:solidFill>
                  <a:srgbClr val="0070C0"/>
                </a:solidFill>
              </a:rPr>
              <a:t/>
            </a:r>
            <a:br>
              <a:rPr lang="en-NZ" sz="2400" b="1" dirty="0" smtClean="0">
                <a:solidFill>
                  <a:srgbClr val="0070C0"/>
                </a:solidFill>
              </a:rPr>
            </a:br>
            <a:r>
              <a:rPr lang="en-NZ" sz="2400" b="1" dirty="0" smtClean="0">
                <a:solidFill>
                  <a:srgbClr val="0070C0"/>
                </a:solidFill>
              </a:rPr>
              <a:t/>
            </a:r>
            <a:br>
              <a:rPr lang="en-NZ" sz="2400" b="1" dirty="0" smtClean="0">
                <a:solidFill>
                  <a:srgbClr val="0070C0"/>
                </a:solidFill>
              </a:rPr>
            </a:br>
            <a:r>
              <a:rPr lang="en-NZ" sz="2400" dirty="0" smtClean="0">
                <a:solidFill>
                  <a:srgbClr val="0070C0"/>
                </a:solidFill>
              </a:rPr>
              <a:t>c.  </a:t>
            </a:r>
            <a:r>
              <a:rPr lang="en-NZ" sz="2400" dirty="0" smtClean="0">
                <a:solidFill>
                  <a:srgbClr val="0070C0"/>
                </a:solidFill>
              </a:rPr>
              <a:t>Students should repeat modules to access additional questions in the item bank.</a:t>
            </a:r>
            <a:br>
              <a:rPr lang="en-NZ" sz="2400" dirty="0" smtClean="0">
                <a:solidFill>
                  <a:srgbClr val="0070C0"/>
                </a:solidFill>
              </a:rPr>
            </a:br>
            <a:endParaRPr lang="en-NZ" sz="2400" dirty="0" smtClean="0">
              <a:solidFill>
                <a:srgbClr val="0070C0"/>
              </a:solidFill>
            </a:endParaRPr>
          </a:p>
          <a:p>
            <a:pPr marL="514350" indent="-514350">
              <a:buNone/>
            </a:pPr>
            <a:r>
              <a:rPr lang="en-NZ" b="1" dirty="0" smtClean="0">
                <a:solidFill>
                  <a:srgbClr val="002060"/>
                </a:solidFill>
              </a:rPr>
              <a:t>4. Leader </a:t>
            </a:r>
            <a:r>
              <a:rPr lang="en-NZ" b="1" dirty="0" smtClean="0">
                <a:solidFill>
                  <a:srgbClr val="002060"/>
                </a:solidFill>
              </a:rPr>
              <a:t>boards:</a:t>
            </a:r>
            <a:r>
              <a:rPr lang="en-NZ" dirty="0" smtClean="0">
                <a:solidFill>
                  <a:srgbClr val="002060"/>
                </a:solidFill>
              </a:rPr>
              <a:t/>
            </a:r>
            <a:br>
              <a:rPr lang="en-NZ" dirty="0" smtClean="0">
                <a:solidFill>
                  <a:srgbClr val="002060"/>
                </a:solidFill>
              </a:rPr>
            </a:br>
            <a:r>
              <a:rPr lang="en-NZ" sz="2400" dirty="0" smtClean="0">
                <a:solidFill>
                  <a:srgbClr val="0070C0"/>
                </a:solidFill>
              </a:rPr>
              <a:t>Achieved level questions earn 1 point</a:t>
            </a:r>
            <a:br>
              <a:rPr lang="en-NZ" sz="2400" dirty="0" smtClean="0">
                <a:solidFill>
                  <a:srgbClr val="0070C0"/>
                </a:solidFill>
              </a:rPr>
            </a:br>
            <a:r>
              <a:rPr lang="en-NZ" sz="2400" dirty="0" smtClean="0">
                <a:solidFill>
                  <a:srgbClr val="0070C0"/>
                </a:solidFill>
              </a:rPr>
              <a:t>Merit level questions earn 3 points</a:t>
            </a:r>
            <a:br>
              <a:rPr lang="en-NZ" sz="2400" dirty="0" smtClean="0">
                <a:solidFill>
                  <a:srgbClr val="0070C0"/>
                </a:solidFill>
              </a:rPr>
            </a:br>
            <a:r>
              <a:rPr lang="en-NZ" sz="2400" dirty="0" smtClean="0">
                <a:solidFill>
                  <a:srgbClr val="0070C0"/>
                </a:solidFill>
              </a:rPr>
              <a:t>Excellence level questions earn 5 points</a:t>
            </a:r>
            <a:br>
              <a:rPr lang="en-NZ" sz="2400" dirty="0" smtClean="0">
                <a:solidFill>
                  <a:srgbClr val="0070C0"/>
                </a:solidFill>
              </a:rPr>
            </a:br>
            <a:r>
              <a:rPr lang="en-NZ" sz="2400" dirty="0" smtClean="0">
                <a:solidFill>
                  <a:srgbClr val="0070C0"/>
                </a:solidFill>
              </a:rPr>
              <a:t/>
            </a:r>
            <a:br>
              <a:rPr lang="en-NZ" sz="2400" dirty="0" smtClean="0">
                <a:solidFill>
                  <a:srgbClr val="0070C0"/>
                </a:solidFill>
              </a:rPr>
            </a:br>
            <a:r>
              <a:rPr lang="en-NZ" sz="2400" dirty="0" smtClean="0">
                <a:solidFill>
                  <a:srgbClr val="0070C0"/>
                </a:solidFill>
              </a:rPr>
              <a:t>Students can </a:t>
            </a:r>
            <a:r>
              <a:rPr lang="en-NZ" sz="2400" dirty="0" smtClean="0">
                <a:solidFill>
                  <a:srgbClr val="0070C0"/>
                </a:solidFill>
              </a:rPr>
              <a:t>compare themselves against other students on the home page leader board. </a:t>
            </a:r>
            <a:r>
              <a:rPr lang="en-NZ" sz="2400" dirty="0" smtClean="0">
                <a:solidFill>
                  <a:srgbClr val="0070C0"/>
                </a:solidFill>
              </a:rPr>
              <a:t/>
            </a:r>
            <a:br>
              <a:rPr lang="en-NZ" sz="2400" dirty="0" smtClean="0">
                <a:solidFill>
                  <a:srgbClr val="0070C0"/>
                </a:solidFill>
              </a:rPr>
            </a:br>
            <a:r>
              <a:rPr lang="en-NZ" sz="2400" dirty="0" smtClean="0">
                <a:solidFill>
                  <a:srgbClr val="0070C0"/>
                </a:solidFill>
              </a:rPr>
              <a:t>Or see </a:t>
            </a:r>
            <a:r>
              <a:rPr lang="en-NZ" sz="2400" dirty="0" smtClean="0">
                <a:solidFill>
                  <a:srgbClr val="0070C0"/>
                </a:solidFill>
              </a:rPr>
              <a:t>where they score in relation to other students in their school via the leader board within their </a:t>
            </a:r>
            <a:r>
              <a:rPr lang="en-NZ" sz="2400" dirty="0" smtClean="0">
                <a:solidFill>
                  <a:srgbClr val="0070C0"/>
                </a:solidFill>
              </a:rPr>
              <a:t>login.</a:t>
            </a:r>
            <a:endParaRPr lang="en-NZ" sz="2400" dirty="0" smtClean="0">
              <a:solidFill>
                <a:srgbClr val="0070C0"/>
              </a:solidFill>
            </a:endParaRPr>
          </a:p>
          <a:p>
            <a:pPr marL="457200" indent="-457200">
              <a:buAutoNum type="arabicPeriod"/>
            </a:pPr>
            <a:endParaRPr lang="en-NZ" sz="2400" dirty="0" smtClean="0">
              <a:solidFill>
                <a:srgbClr val="0070C0"/>
              </a:solidFill>
            </a:endParaRPr>
          </a:p>
          <a:p>
            <a:pPr>
              <a:buNone/>
            </a:pPr>
            <a:endParaRPr lang="en-NZ" sz="2400" dirty="0" smtClean="0">
              <a:solidFill>
                <a:srgbClr val="C00000"/>
              </a:solidFill>
            </a:endParaRPr>
          </a:p>
          <a:p>
            <a:pPr>
              <a:buFont typeface="Lucida Grande"/>
              <a:buNone/>
            </a:pPr>
            <a:endParaRPr lang="en-NZ" b="1" dirty="0" smtClean="0">
              <a:solidFill>
                <a:schemeClr val="accent2"/>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929263" y="161052"/>
            <a:ext cx="7773194" cy="642806"/>
          </a:xfrm>
        </p:spPr>
        <p:txBody>
          <a:bodyPr/>
          <a:lstStyle/>
          <a:p>
            <a:pPr algn="l"/>
            <a:r>
              <a:rPr lang="en-NZ" sz="2800" dirty="0" smtClean="0">
                <a:solidFill>
                  <a:srgbClr val="FFFF00"/>
                </a:solidFill>
                <a:latin typeface="Arial" pitchFamily="34" charset="0"/>
              </a:rPr>
              <a:t>5. Principles </a:t>
            </a:r>
            <a:r>
              <a:rPr lang="en-NZ" sz="2800" dirty="0">
                <a:solidFill>
                  <a:srgbClr val="FFFF00"/>
                </a:solidFill>
                <a:latin typeface="Arial" pitchFamily="34" charset="0"/>
              </a:rPr>
              <a:t>of Accelerated Learning</a:t>
            </a:r>
          </a:p>
        </p:txBody>
      </p:sp>
      <p:sp>
        <p:nvSpPr>
          <p:cNvPr id="50179" name="Subtitle 2"/>
          <p:cNvSpPr>
            <a:spLocks noGrp="1"/>
          </p:cNvSpPr>
          <p:nvPr>
            <p:ph type="subTitle" idx="1"/>
          </p:nvPr>
        </p:nvSpPr>
        <p:spPr>
          <a:xfrm>
            <a:off x="660873" y="910292"/>
            <a:ext cx="7768864" cy="4729317"/>
          </a:xfrm>
        </p:spPr>
        <p:txBody>
          <a:bodyPr tIns="41020" bIns="41020"/>
          <a:lstStyle/>
          <a:p>
            <a:pPr algn="l"/>
            <a:r>
              <a:rPr lang="en-NZ" sz="1700" dirty="0"/>
              <a:t> </a:t>
            </a:r>
            <a:r>
              <a:rPr lang="en-NZ" sz="3200" dirty="0"/>
              <a:t>1. </a:t>
            </a:r>
            <a:r>
              <a:rPr lang="en-AU" sz="3200" dirty="0"/>
              <a:t>Immediacy of feedback </a:t>
            </a:r>
            <a:r>
              <a:rPr lang="en-AU" sz="2500" dirty="0"/>
              <a:t/>
            </a:r>
            <a:br>
              <a:rPr lang="en-AU" sz="2500" dirty="0"/>
            </a:br>
            <a:r>
              <a:rPr lang="en-AU" sz="2500" dirty="0"/>
              <a:t/>
            </a:r>
            <a:br>
              <a:rPr lang="en-AU" sz="2500" dirty="0"/>
            </a:br>
            <a:r>
              <a:rPr lang="en-AU" sz="2500" dirty="0"/>
              <a:t> </a:t>
            </a:r>
            <a:r>
              <a:rPr lang="en-AU" sz="2200" dirty="0"/>
              <a:t>- </a:t>
            </a:r>
            <a:r>
              <a:rPr lang="en-AU" sz="2200" dirty="0" smtClean="0"/>
              <a:t>Livewire </a:t>
            </a:r>
            <a:r>
              <a:rPr lang="en-AU" sz="2200" dirty="0"/>
              <a:t>marks instantly whereas teachers often take work home to mark and bring it back to students the next day. </a:t>
            </a:r>
            <a:br>
              <a:rPr lang="en-AU" sz="2200" dirty="0"/>
            </a:br>
            <a:r>
              <a:rPr lang="en-AU" sz="2200" dirty="0"/>
              <a:t/>
            </a:r>
            <a:br>
              <a:rPr lang="en-AU" sz="2200" dirty="0"/>
            </a:br>
            <a:r>
              <a:rPr lang="en-AU" sz="2200" dirty="0"/>
              <a:t> - There is a 5 minute learning cycle vs. a 24 hour one. Livewire therefore has the ability to have multiple learning cycles in one period.</a:t>
            </a:r>
            <a:endParaRPr lang="en-NZ" sz="2200" dirty="0"/>
          </a:p>
          <a:p>
            <a:r>
              <a:rPr lang="en-AU" sz="2500" dirty="0"/>
              <a:t> </a:t>
            </a:r>
            <a:endParaRPr lang="en-NZ" sz="25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929263" y="161052"/>
            <a:ext cx="7773194" cy="642806"/>
          </a:xfrm>
        </p:spPr>
        <p:txBody>
          <a:bodyPr/>
          <a:lstStyle/>
          <a:p>
            <a:pPr algn="l"/>
            <a:r>
              <a:rPr lang="en-NZ" sz="2800" dirty="0">
                <a:solidFill>
                  <a:srgbClr val="FFFF00"/>
                </a:solidFill>
                <a:latin typeface="Arial" pitchFamily="34" charset="0"/>
              </a:rPr>
              <a:t>Principles of Accelerated Learning</a:t>
            </a:r>
          </a:p>
        </p:txBody>
      </p:sp>
      <p:sp>
        <p:nvSpPr>
          <p:cNvPr id="51203" name="Subtitle 2"/>
          <p:cNvSpPr>
            <a:spLocks noGrp="1"/>
          </p:cNvSpPr>
          <p:nvPr>
            <p:ph type="subTitle" idx="1"/>
          </p:nvPr>
        </p:nvSpPr>
        <p:spPr>
          <a:xfrm>
            <a:off x="660873" y="910293"/>
            <a:ext cx="7768864" cy="2446700"/>
          </a:xfrm>
        </p:spPr>
        <p:txBody>
          <a:bodyPr tIns="41020" bIns="41020"/>
          <a:lstStyle/>
          <a:p>
            <a:pPr algn="l"/>
            <a:r>
              <a:rPr lang="en-AU" sz="3200" dirty="0"/>
              <a:t>2. Individualised and specific feedback. </a:t>
            </a:r>
            <a:r>
              <a:rPr lang="en-AU" sz="2500" dirty="0"/>
              <a:t/>
            </a:r>
            <a:br>
              <a:rPr lang="en-AU" sz="2500" dirty="0"/>
            </a:br>
            <a:r>
              <a:rPr lang="en-AU" sz="2500" dirty="0"/>
              <a:t/>
            </a:r>
            <a:br>
              <a:rPr lang="en-AU" sz="2500" dirty="0"/>
            </a:br>
            <a:r>
              <a:rPr lang="en-AU" sz="2200" dirty="0"/>
              <a:t>Even if you have 20 students in a computer suite the feedback is specific to the student and to the content. This can never be achieved by a classroom teacher unless immediacy is sacrificed.</a:t>
            </a:r>
            <a:endParaRPr lang="en-NZ" sz="2200" dirty="0"/>
          </a:p>
          <a:p>
            <a:pPr algn="l"/>
            <a:r>
              <a:rPr lang="en-AU" sz="1700" dirty="0"/>
              <a:t> </a:t>
            </a:r>
            <a:endParaRPr lang="en-NZ" sz="17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929263" y="161052"/>
            <a:ext cx="7773194" cy="642806"/>
          </a:xfrm>
        </p:spPr>
        <p:txBody>
          <a:bodyPr/>
          <a:lstStyle/>
          <a:p>
            <a:pPr algn="l"/>
            <a:r>
              <a:rPr lang="en-NZ" sz="2800" dirty="0">
                <a:solidFill>
                  <a:srgbClr val="FFFF00"/>
                </a:solidFill>
                <a:latin typeface="Arial" pitchFamily="34" charset="0"/>
              </a:rPr>
              <a:t>Principles of Accelerated Learning</a:t>
            </a:r>
          </a:p>
        </p:txBody>
      </p:sp>
      <p:sp>
        <p:nvSpPr>
          <p:cNvPr id="52227" name="Subtitle 2"/>
          <p:cNvSpPr>
            <a:spLocks noGrp="1"/>
          </p:cNvSpPr>
          <p:nvPr>
            <p:ph type="subTitle" idx="1"/>
          </p:nvPr>
        </p:nvSpPr>
        <p:spPr>
          <a:xfrm>
            <a:off x="660873" y="910293"/>
            <a:ext cx="7768864" cy="2878748"/>
          </a:xfrm>
        </p:spPr>
        <p:txBody>
          <a:bodyPr tIns="41020" bIns="41020"/>
          <a:lstStyle/>
          <a:p>
            <a:pPr algn="l"/>
            <a:r>
              <a:rPr lang="en-AU" sz="3200" dirty="0"/>
              <a:t>3. Immediate reinforcement of appropriate cognitive strategy.</a:t>
            </a:r>
            <a:r>
              <a:rPr lang="en-AU" sz="2500" dirty="0"/>
              <a:t/>
            </a:r>
            <a:br>
              <a:rPr lang="en-AU" sz="2500" dirty="0"/>
            </a:br>
            <a:r>
              <a:rPr lang="en-AU" sz="2500" dirty="0"/>
              <a:t/>
            </a:r>
            <a:br>
              <a:rPr lang="en-AU" sz="2500" dirty="0"/>
            </a:br>
            <a:r>
              <a:rPr lang="en-AU" sz="2500" dirty="0"/>
              <a:t> </a:t>
            </a:r>
            <a:r>
              <a:rPr lang="en-AU" sz="2200" dirty="0"/>
              <a:t>The green (correct) answers immediately reinforce correct thinking strategies.</a:t>
            </a:r>
            <a:endParaRPr lang="en-NZ" sz="2200" dirty="0"/>
          </a:p>
          <a:p>
            <a:pPr algn="l"/>
            <a:r>
              <a:rPr lang="en-AU" sz="1700" dirty="0"/>
              <a:t> </a:t>
            </a:r>
            <a:endParaRPr lang="en-NZ" sz="17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23528" y="332656"/>
            <a:ext cx="8359032" cy="582587"/>
          </a:xfrm>
          <a:prstGeom prst="rect">
            <a:avLst/>
          </a:prstGeom>
          <a:noFill/>
          <a:ln w="9525">
            <a:noFill/>
            <a:miter lim="800000"/>
            <a:headEnd/>
            <a:tailEnd/>
          </a:ln>
        </p:spPr>
        <p:txBody>
          <a:bodyPr lIns="0" tIns="0" rIns="0" bIns="0" anchor="ctr"/>
          <a:lstStyle/>
          <a:p>
            <a:pPr>
              <a:tabLst>
                <a:tab pos="320469" algn="l"/>
              </a:tabLst>
            </a:pPr>
            <a:r>
              <a:rPr lang="en-US" sz="3600" b="1" dirty="0" smtClean="0">
                <a:solidFill>
                  <a:srgbClr val="002060"/>
                </a:solidFill>
                <a:sym typeface="Futura"/>
              </a:rPr>
              <a:t>Workbooks – facilitating SDL</a:t>
            </a:r>
            <a:endParaRPr lang="en-US" sz="3600" b="1" dirty="0">
              <a:solidFill>
                <a:srgbClr val="002060"/>
              </a:solidFill>
              <a:sym typeface="Futura"/>
            </a:endParaRPr>
          </a:p>
        </p:txBody>
      </p:sp>
      <p:pic>
        <p:nvPicPr>
          <p:cNvPr id="7" name="Picture 6" descr="year 11 back cover.bmp"/>
          <p:cNvPicPr>
            <a:picLocks noChangeAspect="1"/>
          </p:cNvPicPr>
          <p:nvPr/>
        </p:nvPicPr>
        <p:blipFill>
          <a:blip r:embed="rId3" cstate="print"/>
          <a:stretch>
            <a:fillRect/>
          </a:stretch>
        </p:blipFill>
        <p:spPr>
          <a:xfrm>
            <a:off x="3707904" y="1124744"/>
            <a:ext cx="2178909" cy="3096344"/>
          </a:xfrm>
          <a:prstGeom prst="rect">
            <a:avLst/>
          </a:prstGeom>
        </p:spPr>
      </p:pic>
      <p:pic>
        <p:nvPicPr>
          <p:cNvPr id="8" name="Picture 7" descr="year 12 back cover.bmp"/>
          <p:cNvPicPr>
            <a:picLocks noChangeAspect="1"/>
          </p:cNvPicPr>
          <p:nvPr/>
        </p:nvPicPr>
        <p:blipFill>
          <a:blip r:embed="rId4" cstate="print"/>
          <a:stretch>
            <a:fillRect/>
          </a:stretch>
        </p:blipFill>
        <p:spPr>
          <a:xfrm>
            <a:off x="6444208" y="3140968"/>
            <a:ext cx="2181601" cy="3096000"/>
          </a:xfrm>
          <a:prstGeom prst="rect">
            <a:avLst/>
          </a:prstGeom>
        </p:spPr>
      </p:pic>
      <p:pic>
        <p:nvPicPr>
          <p:cNvPr id="5" name="Picture 4" descr="title x 150.jpg"/>
          <p:cNvPicPr>
            <a:picLocks noChangeAspect="1"/>
          </p:cNvPicPr>
          <p:nvPr/>
        </p:nvPicPr>
        <p:blipFill>
          <a:blip r:embed="rId5" cstate="print"/>
          <a:stretch>
            <a:fillRect/>
          </a:stretch>
        </p:blipFill>
        <p:spPr>
          <a:xfrm>
            <a:off x="971599" y="2348880"/>
            <a:ext cx="2182584" cy="309600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507288" cy="5343872"/>
          </a:xfrm>
        </p:spPr>
        <p:txBody>
          <a:bodyPr>
            <a:normAutofit fontScale="92500" lnSpcReduction="20000"/>
          </a:bodyPr>
          <a:lstStyle/>
          <a:p>
            <a:pPr marL="514350" indent="-514350">
              <a:buNone/>
            </a:pPr>
            <a:r>
              <a:rPr lang="en-NZ" dirty="0" smtClean="0">
                <a:solidFill>
                  <a:srgbClr val="002060"/>
                </a:solidFill>
              </a:rPr>
              <a:t>1. Hand out resource sheets</a:t>
            </a:r>
          </a:p>
          <a:p>
            <a:pPr marL="514350" indent="-514350">
              <a:buNone/>
            </a:pPr>
            <a:r>
              <a:rPr lang="en-NZ" dirty="0" smtClean="0">
                <a:solidFill>
                  <a:srgbClr val="002060"/>
                </a:solidFill>
              </a:rPr>
              <a:t>2. Introduce </a:t>
            </a:r>
            <a:r>
              <a:rPr lang="en-NZ" dirty="0">
                <a:solidFill>
                  <a:srgbClr val="002060"/>
                </a:solidFill>
              </a:rPr>
              <a:t>myself </a:t>
            </a:r>
            <a:r>
              <a:rPr lang="en-NZ" dirty="0" smtClean="0">
                <a:solidFill>
                  <a:srgbClr val="002060"/>
                </a:solidFill>
              </a:rPr>
              <a:t> and briefly describe the current state of teaching at Westmount </a:t>
            </a:r>
          </a:p>
          <a:p>
            <a:pPr marL="514350" indent="-514350">
              <a:buNone/>
            </a:pPr>
            <a:r>
              <a:rPr lang="en-NZ" dirty="0" smtClean="0">
                <a:solidFill>
                  <a:srgbClr val="002060"/>
                </a:solidFill>
              </a:rPr>
              <a:t>3. Share </a:t>
            </a:r>
            <a:r>
              <a:rPr lang="en-NZ" dirty="0">
                <a:solidFill>
                  <a:srgbClr val="002060"/>
                </a:solidFill>
              </a:rPr>
              <a:t>briefly about the principles of SDL </a:t>
            </a:r>
            <a:r>
              <a:rPr lang="en-NZ" dirty="0" smtClean="0">
                <a:solidFill>
                  <a:srgbClr val="002060"/>
                </a:solidFill>
              </a:rPr>
              <a:t>and how it works at Westmount School</a:t>
            </a:r>
          </a:p>
          <a:p>
            <a:pPr marL="514350" indent="-514350">
              <a:buNone/>
            </a:pPr>
            <a:r>
              <a:rPr lang="en-NZ" dirty="0" smtClean="0">
                <a:solidFill>
                  <a:srgbClr val="002060"/>
                </a:solidFill>
              </a:rPr>
              <a:t>4. Macro level changes to the teaching and learning programme</a:t>
            </a:r>
          </a:p>
          <a:p>
            <a:pPr marL="514350" indent="-514350">
              <a:buNone/>
            </a:pPr>
            <a:r>
              <a:rPr lang="en-NZ" dirty="0" smtClean="0">
                <a:solidFill>
                  <a:srgbClr val="002060"/>
                </a:solidFill>
              </a:rPr>
              <a:t>5. Micro level changes to my teaching and learning programme</a:t>
            </a:r>
          </a:p>
          <a:p>
            <a:pPr>
              <a:buNone/>
            </a:pPr>
            <a:r>
              <a:rPr lang="en-NZ" dirty="0" smtClean="0">
                <a:solidFill>
                  <a:srgbClr val="002060"/>
                </a:solidFill>
              </a:rPr>
              <a:t>6. Life in the Learning Centre</a:t>
            </a:r>
          </a:p>
          <a:p>
            <a:pPr>
              <a:buNone/>
            </a:pPr>
            <a:r>
              <a:rPr lang="en-NZ" dirty="0" smtClean="0">
                <a:solidFill>
                  <a:srgbClr val="002060"/>
                </a:solidFill>
              </a:rPr>
              <a:t>7. Equipping self-directed learners</a:t>
            </a:r>
          </a:p>
          <a:p>
            <a:pPr>
              <a:buNone/>
            </a:pPr>
            <a:r>
              <a:rPr lang="en-NZ" dirty="0" smtClean="0">
                <a:solidFill>
                  <a:srgbClr val="002060"/>
                </a:solidFill>
              </a:rPr>
              <a:t>8. Feedback to improve learning</a:t>
            </a:r>
          </a:p>
          <a:p>
            <a:pPr>
              <a:buNone/>
            </a:pPr>
            <a:r>
              <a:rPr lang="en-NZ" dirty="0" smtClean="0">
                <a:solidFill>
                  <a:srgbClr val="002060"/>
                </a:solidFill>
              </a:rPr>
              <a:t>9. Practical resources</a:t>
            </a:r>
          </a:p>
          <a:p>
            <a:pPr>
              <a:buNone/>
            </a:pPr>
            <a:r>
              <a:rPr lang="en-NZ" dirty="0" smtClean="0">
                <a:solidFill>
                  <a:srgbClr val="002060"/>
                </a:solidFill>
              </a:rPr>
              <a:t>a. Livewire Learning: elearning + workbook resources</a:t>
            </a:r>
          </a:p>
          <a:p>
            <a:pPr>
              <a:buNone/>
            </a:pPr>
            <a:r>
              <a:rPr lang="en-NZ" dirty="0" smtClean="0">
                <a:solidFill>
                  <a:srgbClr val="002060"/>
                </a:solidFill>
              </a:rPr>
              <a:t>b. MEPO: collaborative learning – an SMS designed by students for students.</a:t>
            </a:r>
            <a:endParaRPr lang="en-NZ" dirty="0">
              <a:solidFill>
                <a:srgbClr val="002060"/>
              </a:solidFill>
            </a:endParaRPr>
          </a:p>
        </p:txBody>
      </p:sp>
      <p:sp>
        <p:nvSpPr>
          <p:cNvPr id="4" name="TextBox 3"/>
          <p:cNvSpPr txBox="1"/>
          <p:nvPr/>
        </p:nvSpPr>
        <p:spPr>
          <a:xfrm>
            <a:off x="1691680" y="188640"/>
            <a:ext cx="4968552" cy="584775"/>
          </a:xfrm>
          <a:prstGeom prst="rect">
            <a:avLst/>
          </a:prstGeom>
          <a:noFill/>
        </p:spPr>
        <p:txBody>
          <a:bodyPr wrap="square" rtlCol="0">
            <a:spAutoFit/>
          </a:bodyPr>
          <a:lstStyle/>
          <a:p>
            <a:r>
              <a:rPr lang="en-NZ" sz="3200" b="1" dirty="0" smtClean="0">
                <a:solidFill>
                  <a:srgbClr val="002060"/>
                </a:solidFill>
              </a:rPr>
              <a:t>WORKSHOP OUTLINE</a:t>
            </a:r>
            <a:endParaRPr lang="en-NZ" sz="3200" b="1" dirty="0">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23528" y="332656"/>
            <a:ext cx="8359032" cy="582587"/>
          </a:xfrm>
          <a:prstGeom prst="rect">
            <a:avLst/>
          </a:prstGeom>
          <a:noFill/>
          <a:ln w="9525">
            <a:noFill/>
            <a:miter lim="800000"/>
            <a:headEnd/>
            <a:tailEnd/>
          </a:ln>
        </p:spPr>
        <p:txBody>
          <a:bodyPr lIns="0" tIns="0" rIns="0" bIns="0" anchor="ctr"/>
          <a:lstStyle/>
          <a:p>
            <a:pPr>
              <a:tabLst>
                <a:tab pos="320469" algn="l"/>
              </a:tabLst>
            </a:pPr>
            <a:r>
              <a:rPr lang="en-US" sz="3600" b="1" dirty="0" smtClean="0">
                <a:solidFill>
                  <a:srgbClr val="002060"/>
                </a:solidFill>
                <a:sym typeface="Futura"/>
              </a:rPr>
              <a:t>Workbooks – facilitating SDL</a:t>
            </a:r>
            <a:endParaRPr lang="en-US" sz="3600" b="1" dirty="0">
              <a:solidFill>
                <a:srgbClr val="002060"/>
              </a:solidFill>
              <a:sym typeface="Futura"/>
            </a:endParaRPr>
          </a:p>
        </p:txBody>
      </p:sp>
      <p:sp>
        <p:nvSpPr>
          <p:cNvPr id="5" name="TextBox 4"/>
          <p:cNvSpPr txBox="1"/>
          <p:nvPr/>
        </p:nvSpPr>
        <p:spPr>
          <a:xfrm>
            <a:off x="323528" y="1052736"/>
            <a:ext cx="8352928" cy="4708981"/>
          </a:xfrm>
          <a:prstGeom prst="rect">
            <a:avLst/>
          </a:prstGeom>
          <a:noFill/>
        </p:spPr>
        <p:txBody>
          <a:bodyPr wrap="square" rtlCol="0">
            <a:spAutoFit/>
          </a:bodyPr>
          <a:lstStyle/>
          <a:p>
            <a:pPr>
              <a:lnSpc>
                <a:spcPct val="150000"/>
              </a:lnSpc>
            </a:pPr>
            <a:r>
              <a:rPr lang="en-NZ" sz="2000" dirty="0" smtClean="0"/>
              <a:t>By using both the elearning material and the work book students can now</a:t>
            </a:r>
          </a:p>
          <a:p>
            <a:pPr marL="457200" lvl="0" indent="-457200">
              <a:lnSpc>
                <a:spcPct val="150000"/>
              </a:lnSpc>
              <a:buAutoNum type="arabicPeriod"/>
            </a:pPr>
            <a:r>
              <a:rPr lang="en-GB" sz="2000" dirty="0" smtClean="0">
                <a:solidFill>
                  <a:srgbClr val="002060"/>
                </a:solidFill>
              </a:rPr>
              <a:t>Use the detailed teaching notes as revision material.</a:t>
            </a:r>
          </a:p>
          <a:p>
            <a:pPr marL="457200" lvl="0" indent="-457200">
              <a:lnSpc>
                <a:spcPct val="150000"/>
              </a:lnSpc>
              <a:buAutoNum type="arabicPeriod"/>
            </a:pPr>
            <a:r>
              <a:rPr lang="en-GB" sz="2000" dirty="0" smtClean="0">
                <a:solidFill>
                  <a:srgbClr val="002060"/>
                </a:solidFill>
              </a:rPr>
              <a:t>Go on line and use the eLivewire programme to answer the Achieved-Only version first to test their knowledge and  understanding</a:t>
            </a:r>
            <a:endParaRPr lang="en-NZ" sz="2000" dirty="0" smtClean="0">
              <a:solidFill>
                <a:srgbClr val="002060"/>
              </a:solidFill>
            </a:endParaRPr>
          </a:p>
          <a:p>
            <a:pPr lvl="0">
              <a:lnSpc>
                <a:spcPct val="150000"/>
              </a:lnSpc>
            </a:pPr>
            <a:r>
              <a:rPr lang="en-GB" sz="2000" dirty="0" smtClean="0">
                <a:solidFill>
                  <a:srgbClr val="002060"/>
                </a:solidFill>
              </a:rPr>
              <a:t>3.     Get instant feedback from the online questions and explanations to   	accelerate their  learning.</a:t>
            </a:r>
            <a:endParaRPr lang="en-NZ" sz="2000" dirty="0" smtClean="0">
              <a:solidFill>
                <a:srgbClr val="002060"/>
              </a:solidFill>
            </a:endParaRPr>
          </a:p>
          <a:p>
            <a:pPr marL="457200" lvl="0" indent="-457200">
              <a:lnSpc>
                <a:spcPct val="150000"/>
              </a:lnSpc>
              <a:buAutoNum type="arabicPeriod" startAt="4"/>
            </a:pPr>
            <a:r>
              <a:rPr lang="en-GB" sz="2000" dirty="0" smtClean="0">
                <a:solidFill>
                  <a:srgbClr val="002060"/>
                </a:solidFill>
              </a:rPr>
              <a:t>Return to the workbook to challenge themselves with scaffolded higher order questions</a:t>
            </a:r>
          </a:p>
          <a:p>
            <a:pPr marL="457200" lvl="0" indent="-457200">
              <a:lnSpc>
                <a:spcPct val="150000"/>
              </a:lnSpc>
              <a:buAutoNum type="arabicPeriod" startAt="4"/>
            </a:pPr>
            <a:r>
              <a:rPr lang="en-GB" sz="2000" dirty="0" smtClean="0">
                <a:solidFill>
                  <a:srgbClr val="002060"/>
                </a:solidFill>
              </a:rPr>
              <a:t>Return to eLivewire to answer additional Merit and excellence level question and get instant feedback.</a:t>
            </a:r>
            <a:endParaRPr lang="en-NZ" sz="2000" dirty="0" smtClean="0">
              <a:solidFill>
                <a:srgbClr val="002060"/>
              </a:solidFill>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23528" y="332656"/>
            <a:ext cx="8359032" cy="582587"/>
          </a:xfrm>
          <a:prstGeom prst="rect">
            <a:avLst/>
          </a:prstGeom>
          <a:noFill/>
          <a:ln w="9525">
            <a:noFill/>
            <a:miter lim="800000"/>
            <a:headEnd/>
            <a:tailEnd/>
          </a:ln>
        </p:spPr>
        <p:txBody>
          <a:bodyPr lIns="0" tIns="0" rIns="0" bIns="0" anchor="ctr"/>
          <a:lstStyle/>
          <a:p>
            <a:pPr>
              <a:tabLst>
                <a:tab pos="320469" algn="l"/>
              </a:tabLst>
            </a:pPr>
            <a:r>
              <a:rPr lang="en-US" sz="3600" b="1" dirty="0" smtClean="0">
                <a:solidFill>
                  <a:srgbClr val="002060"/>
                </a:solidFill>
                <a:sym typeface="Futura"/>
              </a:rPr>
              <a:t>Workbooks – facilitating SDL</a:t>
            </a:r>
            <a:endParaRPr lang="en-US" sz="3600" b="1" dirty="0">
              <a:solidFill>
                <a:srgbClr val="002060"/>
              </a:solidFill>
              <a:sym typeface="Futura"/>
            </a:endParaRPr>
          </a:p>
        </p:txBody>
      </p:sp>
      <p:sp>
        <p:nvSpPr>
          <p:cNvPr id="5" name="TextBox 4"/>
          <p:cNvSpPr txBox="1"/>
          <p:nvPr/>
        </p:nvSpPr>
        <p:spPr>
          <a:xfrm>
            <a:off x="323528" y="1052736"/>
            <a:ext cx="8352928" cy="5632311"/>
          </a:xfrm>
          <a:prstGeom prst="rect">
            <a:avLst/>
          </a:prstGeom>
          <a:noFill/>
        </p:spPr>
        <p:txBody>
          <a:bodyPr wrap="square" rtlCol="0">
            <a:spAutoFit/>
          </a:bodyPr>
          <a:lstStyle/>
          <a:p>
            <a:pPr>
              <a:lnSpc>
                <a:spcPct val="150000"/>
              </a:lnSpc>
            </a:pPr>
            <a:r>
              <a:rPr lang="en-NZ" sz="2400" dirty="0" smtClean="0"/>
              <a:t>By using both the elearning material and the work book you can now</a:t>
            </a:r>
            <a:endParaRPr lang="en-NZ" sz="2400" dirty="0" smtClean="0">
              <a:solidFill>
                <a:srgbClr val="FF0000"/>
              </a:solidFill>
            </a:endParaRPr>
          </a:p>
          <a:p>
            <a:pPr lvl="0">
              <a:lnSpc>
                <a:spcPct val="150000"/>
              </a:lnSpc>
            </a:pPr>
            <a:r>
              <a:rPr lang="en-GB" sz="2400" dirty="0" smtClean="0">
                <a:solidFill>
                  <a:srgbClr val="002060"/>
                </a:solidFill>
              </a:rPr>
              <a:t>6. Re-sit the module to improve your score out of 10 and 'working at' level.</a:t>
            </a:r>
            <a:endParaRPr lang="en-NZ" sz="2400" dirty="0" smtClean="0">
              <a:solidFill>
                <a:srgbClr val="002060"/>
              </a:solidFill>
            </a:endParaRPr>
          </a:p>
          <a:p>
            <a:pPr lvl="0">
              <a:lnSpc>
                <a:spcPct val="150000"/>
              </a:lnSpc>
            </a:pPr>
            <a:r>
              <a:rPr lang="en-GB" sz="2400" dirty="0" smtClean="0">
                <a:solidFill>
                  <a:srgbClr val="002060"/>
                </a:solidFill>
              </a:rPr>
              <a:t>7. Track your record of learning and your place on the leader board (see our home page).</a:t>
            </a:r>
            <a:endParaRPr lang="en-NZ" sz="2400" dirty="0" smtClean="0">
              <a:solidFill>
                <a:srgbClr val="002060"/>
              </a:solidFill>
            </a:endParaRPr>
          </a:p>
          <a:p>
            <a:pPr lvl="0">
              <a:lnSpc>
                <a:spcPct val="150000"/>
              </a:lnSpc>
            </a:pPr>
            <a:r>
              <a:rPr lang="en-GB" sz="2400" dirty="0" smtClean="0">
                <a:solidFill>
                  <a:srgbClr val="002060"/>
                </a:solidFill>
              </a:rPr>
              <a:t>8. Answer an NCEA-style questions in the booklet. Either self-mark or ask your teacher to mark them for you.</a:t>
            </a:r>
            <a:endParaRPr lang="en-NZ" sz="2400" dirty="0" smtClean="0">
              <a:solidFill>
                <a:srgbClr val="002060"/>
              </a:solidFill>
            </a:endParaRPr>
          </a:p>
          <a:p>
            <a:pPr lvl="0">
              <a:lnSpc>
                <a:spcPct val="150000"/>
              </a:lnSpc>
            </a:pPr>
            <a:r>
              <a:rPr lang="en-GB" sz="2400" dirty="0" smtClean="0">
                <a:solidFill>
                  <a:srgbClr val="002060"/>
                </a:solidFill>
              </a:rPr>
              <a:t>9. Use the definitions modules to rehearse key terms.</a:t>
            </a:r>
            <a:endParaRPr lang="en-NZ" sz="2400" dirty="0" smtClean="0">
              <a:solidFill>
                <a:srgbClr val="002060"/>
              </a:solidFill>
            </a:endParaRPr>
          </a:p>
          <a:p>
            <a:pPr>
              <a:lnSpc>
                <a:spcPct val="150000"/>
              </a:lnSpc>
            </a:pPr>
            <a:r>
              <a:rPr lang="en-NZ" sz="2400" dirty="0" smtClean="0">
                <a:solidFill>
                  <a:srgbClr val="002060"/>
                </a:solidFill>
              </a:rPr>
              <a:t>10 Access the write-on answers from your teacher</a:t>
            </a:r>
            <a:endParaRPr lang="en-NZ" sz="2400" dirty="0">
              <a:solidFill>
                <a:srgbClr val="002060"/>
              </a:solidFill>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AF993507-E57F-46FA-B2FD-68DF2A16F799}" type="slidenum">
              <a:rPr lang="en-US"/>
              <a:pPr algn="l" defTabSz="914430">
                <a:defRPr/>
              </a:pPr>
              <a:t>52</a:t>
            </a:fld>
            <a:endParaRPr lang="en-US" dirty="0"/>
          </a:p>
        </p:txBody>
      </p:sp>
      <p:sp>
        <p:nvSpPr>
          <p:cNvPr id="52227" name="Rectangle 5"/>
          <p:cNvSpPr>
            <a:spLocks noGrp="1"/>
          </p:cNvSpPr>
          <p:nvPr>
            <p:ph type="body" idx="4294967295"/>
          </p:nvPr>
        </p:nvSpPr>
        <p:spPr>
          <a:xfrm>
            <a:off x="423045" y="1078260"/>
            <a:ext cx="8421811" cy="5458271"/>
          </a:xfrm>
        </p:spPr>
        <p:txBody>
          <a:bodyPr lIns="64291" tIns="32146" rIns="64291" bIns="32146" rtlCol="0">
            <a:normAutofit fontScale="40000" lnSpcReduction="20000"/>
          </a:bodyPr>
          <a:lstStyle/>
          <a:p>
            <a:pPr marL="342865" indent="-342865" defTabSz="914306">
              <a:buNone/>
              <a:defRPr/>
            </a:pPr>
            <a:r>
              <a:rPr lang="en-NZ" sz="5600" dirty="0" smtClean="0">
                <a:solidFill>
                  <a:srgbClr val="002060"/>
                </a:solidFill>
              </a:rPr>
              <a:t>    </a:t>
            </a:r>
            <a:r>
              <a:rPr lang="en-NZ" sz="5600" dirty="0" smtClean="0">
                <a:solidFill>
                  <a:srgbClr val="0070C0"/>
                </a:solidFill>
              </a:rPr>
              <a:t>“</a:t>
            </a:r>
            <a:r>
              <a:rPr lang="en-NZ" sz="5600" b="1" dirty="0" smtClean="0">
                <a:solidFill>
                  <a:srgbClr val="0070C0"/>
                </a:solidFill>
              </a:rPr>
              <a:t>If you are prepared to put up to 20 minutes into setting this program up with your students, the time you will save in the long run is immense. </a:t>
            </a:r>
            <a:r>
              <a:rPr lang="en-NZ" sz="5600" dirty="0" smtClean="0">
                <a:solidFill>
                  <a:srgbClr val="0070C0"/>
                </a:solidFill>
              </a:rPr>
              <a:t/>
            </a:r>
            <a:br>
              <a:rPr lang="en-NZ" sz="5600" dirty="0" smtClean="0">
                <a:solidFill>
                  <a:srgbClr val="0070C0"/>
                </a:solidFill>
              </a:rPr>
            </a:br>
            <a:r>
              <a:rPr lang="en-NZ" sz="5600" dirty="0" smtClean="0">
                <a:solidFill>
                  <a:srgbClr val="0070C0"/>
                </a:solidFill>
              </a:rPr>
              <a:t/>
            </a:r>
            <a:br>
              <a:rPr lang="en-NZ" sz="5600" dirty="0" smtClean="0">
                <a:solidFill>
                  <a:srgbClr val="0070C0"/>
                </a:solidFill>
              </a:rPr>
            </a:br>
            <a:r>
              <a:rPr lang="en-NZ" sz="5600" dirty="0" smtClean="0">
                <a:solidFill>
                  <a:srgbClr val="0070C0"/>
                </a:solidFill>
              </a:rPr>
              <a:t>The NCEA students can do self-directed work towards both their internals and their externals, and I have found that there are activities in there which would take me weeks to create. </a:t>
            </a:r>
            <a:br>
              <a:rPr lang="en-NZ" sz="5600" dirty="0" smtClean="0">
                <a:solidFill>
                  <a:srgbClr val="0070C0"/>
                </a:solidFill>
              </a:rPr>
            </a:br>
            <a:r>
              <a:rPr lang="en-NZ" sz="5600" dirty="0" smtClean="0">
                <a:solidFill>
                  <a:srgbClr val="0070C0"/>
                </a:solidFill>
              </a:rPr>
              <a:t/>
            </a:r>
            <a:br>
              <a:rPr lang="en-NZ" sz="5600" dirty="0" smtClean="0">
                <a:solidFill>
                  <a:srgbClr val="0070C0"/>
                </a:solidFill>
              </a:rPr>
            </a:br>
            <a:r>
              <a:rPr lang="en-NZ" sz="5600" dirty="0" smtClean="0">
                <a:solidFill>
                  <a:srgbClr val="0070C0"/>
                </a:solidFill>
              </a:rPr>
              <a:t>The students are best served by their ability to access every resource they may need to help them to progress, and as every teacher knows, we can only do so much! </a:t>
            </a:r>
          </a:p>
          <a:p>
            <a:pPr marL="342865" indent="-342865" defTabSz="914306">
              <a:defRPr/>
            </a:pPr>
            <a:endParaRPr lang="en-NZ" sz="5600" dirty="0" smtClean="0">
              <a:solidFill>
                <a:srgbClr val="0070C0"/>
              </a:solidFill>
            </a:endParaRPr>
          </a:p>
          <a:p>
            <a:pPr marL="342865" indent="-342865" defTabSz="914306">
              <a:buNone/>
              <a:defRPr/>
            </a:pPr>
            <a:r>
              <a:rPr lang="en-NZ" sz="5600" dirty="0" smtClean="0">
                <a:solidFill>
                  <a:srgbClr val="0070C0"/>
                </a:solidFill>
              </a:rPr>
              <a:t>	This program helps both the eager students to excel and also the reluctant students to see results and feel good about their learning.”</a:t>
            </a:r>
            <a:r>
              <a:rPr lang="en-NZ" sz="5300" dirty="0" smtClean="0">
                <a:solidFill>
                  <a:srgbClr val="0070C0"/>
                </a:solidFill>
              </a:rPr>
              <a:t/>
            </a:r>
            <a:br>
              <a:rPr lang="en-NZ" sz="5300" dirty="0" smtClean="0">
                <a:solidFill>
                  <a:srgbClr val="0070C0"/>
                </a:solidFill>
              </a:rPr>
            </a:br>
            <a:r>
              <a:rPr lang="en-NZ" sz="5300" dirty="0" smtClean="0">
                <a:solidFill>
                  <a:srgbClr val="0070C0"/>
                </a:solidFill>
              </a:rPr>
              <a:t> </a:t>
            </a:r>
          </a:p>
          <a:p>
            <a:pPr marL="342865" indent="-342865" defTabSz="914306">
              <a:buNone/>
              <a:defRPr/>
            </a:pPr>
            <a:endParaRPr lang="en-NZ" dirty="0" smtClean="0">
              <a:solidFill>
                <a:srgbClr val="002060"/>
              </a:solidFill>
            </a:endParaRPr>
          </a:p>
        </p:txBody>
      </p:sp>
      <p:sp>
        <p:nvSpPr>
          <p:cNvPr id="16388" name="TextBox 3"/>
          <p:cNvSpPr txBox="1">
            <a:spLocks noChangeArrowheads="1"/>
          </p:cNvSpPr>
          <p:nvPr/>
        </p:nvSpPr>
        <p:spPr bwMode="auto">
          <a:xfrm>
            <a:off x="709910" y="253380"/>
            <a:ext cx="7592467" cy="698396"/>
          </a:xfrm>
          <a:prstGeom prst="rect">
            <a:avLst/>
          </a:prstGeom>
          <a:noFill/>
          <a:ln w="9525">
            <a:noFill/>
            <a:miter lim="800000"/>
            <a:headEnd/>
            <a:tailEnd/>
          </a:ln>
        </p:spPr>
        <p:txBody>
          <a:bodyPr lIns="82043" tIns="41021" rIns="82043" bIns="41021">
            <a:spAutoFit/>
          </a:bodyPr>
          <a:lstStyle/>
          <a:p>
            <a:r>
              <a:rPr lang="en-NZ" sz="2000" b="1" dirty="0">
                <a:solidFill>
                  <a:srgbClr val="002060"/>
                </a:solidFill>
              </a:rPr>
              <a:t>Holly Higgins: </a:t>
            </a:r>
            <a:r>
              <a:rPr lang="en-NZ" sz="2000" dirty="0">
                <a:solidFill>
                  <a:srgbClr val="002060"/>
                </a:solidFill>
              </a:rPr>
              <a:t>Lecturer, School of Secondary-Tertiary Studies, </a:t>
            </a:r>
            <a:br>
              <a:rPr lang="en-NZ" sz="2000" dirty="0">
                <a:solidFill>
                  <a:srgbClr val="002060"/>
                </a:solidFill>
              </a:rPr>
            </a:br>
            <a:r>
              <a:rPr lang="en-NZ" sz="2000" dirty="0">
                <a:solidFill>
                  <a:srgbClr val="002060"/>
                </a:solidFill>
              </a:rPr>
              <a:t>Manukau Institute of Technology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AF993507-E57F-46FA-B2FD-68DF2A16F799}" type="slidenum">
              <a:rPr lang="en-US"/>
              <a:pPr algn="l" defTabSz="914430">
                <a:defRPr/>
              </a:pPr>
              <a:t>53</a:t>
            </a:fld>
            <a:endParaRPr lang="en-US" dirty="0"/>
          </a:p>
        </p:txBody>
      </p:sp>
      <p:sp>
        <p:nvSpPr>
          <p:cNvPr id="52227" name="Rectangle 5"/>
          <p:cNvSpPr>
            <a:spLocks noGrp="1"/>
          </p:cNvSpPr>
          <p:nvPr>
            <p:ph type="body" idx="4294967295"/>
          </p:nvPr>
        </p:nvSpPr>
        <p:spPr>
          <a:xfrm>
            <a:off x="423045" y="1078260"/>
            <a:ext cx="8421811" cy="5458271"/>
          </a:xfrm>
        </p:spPr>
        <p:txBody>
          <a:bodyPr lIns="64291" tIns="32146" rIns="64291" bIns="32146" rtlCol="0">
            <a:normAutofit/>
          </a:bodyPr>
          <a:lstStyle/>
          <a:p>
            <a:pPr marL="342865" indent="-342865" defTabSz="914306">
              <a:buNone/>
              <a:defRPr/>
            </a:pPr>
            <a:r>
              <a:rPr lang="en-GB" sz="2400" b="1" dirty="0" smtClean="0">
                <a:solidFill>
                  <a:srgbClr val="0070C0"/>
                </a:solidFill>
              </a:rPr>
              <a:t>Student – Year 11 English, Science, Accounting</a:t>
            </a:r>
            <a:br>
              <a:rPr lang="en-GB" sz="2400" b="1" dirty="0" smtClean="0">
                <a:solidFill>
                  <a:srgbClr val="0070C0"/>
                </a:solidFill>
              </a:rPr>
            </a:br>
            <a:r>
              <a:rPr lang="en-GB" sz="2400" b="1" dirty="0" smtClean="0">
                <a:solidFill>
                  <a:srgbClr val="0070C0"/>
                </a:solidFill>
              </a:rPr>
              <a:t>“</a:t>
            </a:r>
            <a:r>
              <a:rPr lang="en-GB" sz="2400" dirty="0" smtClean="0">
                <a:solidFill>
                  <a:srgbClr val="0070C0"/>
                </a:solidFill>
              </a:rPr>
              <a:t>In regards to the Livewire Learning system, it was very helpful in view of the build up to my exams ... </a:t>
            </a:r>
          </a:p>
          <a:p>
            <a:pPr marL="342865" indent="-342865" defTabSz="914306">
              <a:buNone/>
              <a:defRPr/>
            </a:pPr>
            <a:r>
              <a:rPr lang="en-GB" sz="2400" dirty="0" smtClean="0">
                <a:solidFill>
                  <a:srgbClr val="0070C0"/>
                </a:solidFill>
              </a:rPr>
              <a:t>Livewire covers all the main subjects including the basics to the more advanced levels of thinking. </a:t>
            </a:r>
          </a:p>
          <a:p>
            <a:pPr marL="342865" indent="-342865" defTabSz="914306">
              <a:buNone/>
              <a:defRPr/>
            </a:pPr>
            <a:r>
              <a:rPr lang="en-GB" sz="2400" dirty="0" smtClean="0">
                <a:solidFill>
                  <a:srgbClr val="0070C0"/>
                </a:solidFill>
              </a:rPr>
              <a:t>I feel I have benefitted from Livewire as it showed me where I was getting questions wrong and areas that I needed to cover more in-depth. </a:t>
            </a:r>
          </a:p>
          <a:p>
            <a:pPr marL="342865" indent="-342865" defTabSz="914306">
              <a:buNone/>
              <a:defRPr/>
            </a:pPr>
            <a:r>
              <a:rPr lang="en-GB" sz="2400" dirty="0" smtClean="0">
                <a:solidFill>
                  <a:srgbClr val="0070C0"/>
                </a:solidFill>
              </a:rPr>
              <a:t>I found the online competition a great way to increase my enthusiasm for studying. </a:t>
            </a:r>
            <a:endParaRPr lang="en-NZ" sz="2400" dirty="0" smtClean="0">
              <a:solidFill>
                <a:srgbClr val="0070C0"/>
              </a:solidFill>
            </a:endParaRPr>
          </a:p>
        </p:txBody>
      </p:sp>
      <p:sp>
        <p:nvSpPr>
          <p:cNvPr id="16388" name="TextBox 3"/>
          <p:cNvSpPr txBox="1">
            <a:spLocks noChangeArrowheads="1"/>
          </p:cNvSpPr>
          <p:nvPr/>
        </p:nvSpPr>
        <p:spPr bwMode="auto">
          <a:xfrm>
            <a:off x="709910" y="253380"/>
            <a:ext cx="7592467" cy="390620"/>
          </a:xfrm>
          <a:prstGeom prst="rect">
            <a:avLst/>
          </a:prstGeom>
          <a:noFill/>
          <a:ln w="9525">
            <a:noFill/>
            <a:miter lim="800000"/>
            <a:headEnd/>
            <a:tailEnd/>
          </a:ln>
        </p:spPr>
        <p:txBody>
          <a:bodyPr lIns="82043" tIns="41021" rIns="82043" bIns="41021">
            <a:spAutoFit/>
          </a:bodyPr>
          <a:lstStyle/>
          <a:p>
            <a:r>
              <a:rPr lang="en-NZ" sz="2000" b="1" dirty="0" smtClean="0">
                <a:solidFill>
                  <a:srgbClr val="002060"/>
                </a:solidFill>
              </a:rPr>
              <a:t>Student Responses</a:t>
            </a:r>
            <a:endParaRPr lang="en-NZ" sz="2000" dirty="0">
              <a:solidFill>
                <a:srgbClr val="00206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AF993507-E57F-46FA-B2FD-68DF2A16F799}" type="slidenum">
              <a:rPr lang="en-US"/>
              <a:pPr algn="l" defTabSz="914430">
                <a:defRPr/>
              </a:pPr>
              <a:t>54</a:t>
            </a:fld>
            <a:endParaRPr lang="en-US" dirty="0"/>
          </a:p>
        </p:txBody>
      </p:sp>
      <p:sp>
        <p:nvSpPr>
          <p:cNvPr id="52227" name="Rectangle 5"/>
          <p:cNvSpPr>
            <a:spLocks noGrp="1"/>
          </p:cNvSpPr>
          <p:nvPr>
            <p:ph type="body" idx="4294967295"/>
          </p:nvPr>
        </p:nvSpPr>
        <p:spPr>
          <a:xfrm>
            <a:off x="423045" y="1078260"/>
            <a:ext cx="8421811" cy="5458271"/>
          </a:xfrm>
        </p:spPr>
        <p:txBody>
          <a:bodyPr lIns="64291" tIns="32146" rIns="64291" bIns="32146" rtlCol="0">
            <a:normAutofit/>
          </a:bodyPr>
          <a:lstStyle/>
          <a:p>
            <a:pPr marL="342865" indent="-342865" defTabSz="914306">
              <a:buNone/>
              <a:defRPr/>
            </a:pPr>
            <a:r>
              <a:rPr lang="en-GB" sz="3200" b="1" dirty="0" smtClean="0">
                <a:solidFill>
                  <a:srgbClr val="002060"/>
                </a:solidFill>
              </a:rPr>
              <a:t>MEPO – Managed Educational Platform Online</a:t>
            </a:r>
            <a:r>
              <a:rPr lang="en-GB" sz="2400" b="1" dirty="0" smtClean="0">
                <a:solidFill>
                  <a:srgbClr val="0070C0"/>
                </a:solidFill>
              </a:rPr>
              <a:t/>
            </a:r>
            <a:br>
              <a:rPr lang="en-GB" sz="2400" b="1" dirty="0" smtClean="0">
                <a:solidFill>
                  <a:srgbClr val="0070C0"/>
                </a:solidFill>
              </a:rPr>
            </a:br>
            <a:r>
              <a:rPr lang="en-GB" sz="2400" b="1" dirty="0" smtClean="0">
                <a:solidFill>
                  <a:srgbClr val="0070C0"/>
                </a:solidFill>
              </a:rPr>
              <a:t/>
            </a:r>
            <a:br>
              <a:rPr lang="en-GB" sz="2400" b="1" dirty="0" smtClean="0">
                <a:solidFill>
                  <a:srgbClr val="0070C0"/>
                </a:solidFill>
              </a:rPr>
            </a:br>
            <a:r>
              <a:rPr lang="en-GB" sz="2400" b="1" dirty="0" smtClean="0">
                <a:solidFill>
                  <a:srgbClr val="0070C0"/>
                </a:solidFill>
              </a:rPr>
              <a:t>- enabling student-centred, collaborative learning</a:t>
            </a:r>
          </a:p>
          <a:p>
            <a:pPr marL="342865" indent="-342865" defTabSz="914306">
              <a:buNone/>
              <a:defRPr/>
            </a:pPr>
            <a:r>
              <a:rPr lang="en-GB" sz="2400" b="1" dirty="0" smtClean="0">
                <a:solidFill>
                  <a:srgbClr val="0070C0"/>
                </a:solidFill>
              </a:rPr>
              <a:t>	- an LMS designed by students for students</a:t>
            </a:r>
          </a:p>
          <a:p>
            <a:pPr marL="342865" indent="-342865" defTabSz="914306">
              <a:buNone/>
              <a:defRPr/>
            </a:pPr>
            <a:r>
              <a:rPr lang="en-GB" sz="2400" b="1" dirty="0" smtClean="0">
                <a:solidFill>
                  <a:srgbClr val="0070C0"/>
                </a:solidFill>
              </a:rPr>
              <a:t>	- BETA launch August</a:t>
            </a:r>
            <a:br>
              <a:rPr lang="en-GB" sz="2400" b="1" dirty="0" smtClean="0">
                <a:solidFill>
                  <a:srgbClr val="0070C0"/>
                </a:solidFill>
              </a:rPr>
            </a:br>
            <a:r>
              <a:rPr lang="en-GB" sz="2400" b="1" dirty="0" smtClean="0">
                <a:solidFill>
                  <a:srgbClr val="0070C0"/>
                </a:solidFill>
              </a:rPr>
              <a:t>- class or school trials </a:t>
            </a:r>
            <a:r>
              <a:rPr lang="en-GB" sz="2400" b="1" dirty="0" smtClean="0">
                <a:solidFill>
                  <a:srgbClr val="0070C0"/>
                </a:solidFill>
              </a:rPr>
              <a:t>available</a:t>
            </a:r>
            <a:br>
              <a:rPr lang="en-GB" sz="2400" b="1" dirty="0" smtClean="0">
                <a:solidFill>
                  <a:srgbClr val="0070C0"/>
                </a:solidFill>
              </a:rPr>
            </a:br>
            <a:r>
              <a:rPr lang="en-GB" sz="2400" b="1" dirty="0" smtClean="0">
                <a:solidFill>
                  <a:srgbClr val="0070C0"/>
                </a:solidFill>
              </a:rPr>
              <a:t>- Login: </a:t>
            </a:r>
            <a:r>
              <a:rPr lang="en-GB" sz="2400" b="1" dirty="0" smtClean="0">
                <a:solidFill>
                  <a:srgbClr val="FF0000"/>
                </a:solidFill>
              </a:rPr>
              <a:t>http://b.mepo.co/login</a:t>
            </a:r>
            <a:endParaRPr lang="en-NZ" sz="2400" dirty="0" smtClean="0">
              <a:solidFill>
                <a:srgbClr val="FF0000"/>
              </a:solidFill>
            </a:endParaRPr>
          </a:p>
        </p:txBody>
      </p:sp>
      <p:sp>
        <p:nvSpPr>
          <p:cNvPr id="16388" name="TextBox 3"/>
          <p:cNvSpPr txBox="1">
            <a:spLocks noChangeArrowheads="1"/>
          </p:cNvSpPr>
          <p:nvPr/>
        </p:nvSpPr>
        <p:spPr bwMode="auto">
          <a:xfrm>
            <a:off x="709910" y="253380"/>
            <a:ext cx="7592467" cy="390620"/>
          </a:xfrm>
          <a:prstGeom prst="rect">
            <a:avLst/>
          </a:prstGeom>
          <a:noFill/>
          <a:ln w="9525">
            <a:noFill/>
            <a:miter lim="800000"/>
            <a:headEnd/>
            <a:tailEnd/>
          </a:ln>
        </p:spPr>
        <p:txBody>
          <a:bodyPr lIns="82043" tIns="41021" rIns="82043" bIns="41021">
            <a:spAutoFit/>
          </a:bodyPr>
          <a:lstStyle/>
          <a:p>
            <a:r>
              <a:rPr lang="en-NZ" sz="2000" b="1" dirty="0" smtClean="0">
                <a:solidFill>
                  <a:srgbClr val="002060"/>
                </a:solidFill>
              </a:rPr>
              <a:t>Student Responses</a:t>
            </a:r>
            <a:endParaRPr lang="en-NZ" sz="2000" dirty="0">
              <a:solidFill>
                <a:srgbClr val="00206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b="1" dirty="0" smtClean="0">
                <a:solidFill>
                  <a:srgbClr val="002060"/>
                </a:solidFill>
              </a:rPr>
              <a:t>In Conclusion</a:t>
            </a:r>
            <a:endParaRPr lang="en-NZ" b="1" dirty="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E6ACEEEF-68CF-4F05-A4F7-EF491D3AFA26}" type="slidenum">
              <a:rPr lang="en-US"/>
              <a:pPr algn="l" defTabSz="914430">
                <a:defRPr/>
              </a:pPr>
              <a:t>56</a:t>
            </a:fld>
            <a:endParaRPr lang="en-US" dirty="0"/>
          </a:p>
        </p:txBody>
      </p:sp>
      <p:sp>
        <p:nvSpPr>
          <p:cNvPr id="8195" name="Rectangle 2"/>
          <p:cNvSpPr>
            <a:spLocks noGrp="1"/>
          </p:cNvSpPr>
          <p:nvPr>
            <p:ph type="title" idx="4294967295"/>
          </p:nvPr>
        </p:nvSpPr>
        <p:spPr>
          <a:xfrm>
            <a:off x="539552" y="404664"/>
            <a:ext cx="8229600" cy="432048"/>
          </a:xfrm>
        </p:spPr>
        <p:txBody>
          <a:bodyPr tIns="32146">
            <a:noAutofit/>
          </a:bodyPr>
          <a:lstStyle/>
          <a:p>
            <a:pPr eaLnBrk="1" hangingPunct="1"/>
            <a:r>
              <a:rPr lang="en-GB" sz="3200" b="1" dirty="0" smtClean="0">
                <a:solidFill>
                  <a:srgbClr val="002060"/>
                </a:solidFill>
              </a:rPr>
              <a:t>Benefits for students</a:t>
            </a:r>
            <a:endParaRPr lang="en-US" sz="3200" b="1" dirty="0" smtClean="0">
              <a:solidFill>
                <a:srgbClr val="002060"/>
              </a:solidFill>
            </a:endParaRPr>
          </a:p>
        </p:txBody>
      </p:sp>
      <p:sp>
        <p:nvSpPr>
          <p:cNvPr id="8196" name="Rectangle 3"/>
          <p:cNvSpPr>
            <a:spLocks noGrp="1"/>
          </p:cNvSpPr>
          <p:nvPr>
            <p:ph type="body" idx="4294967295"/>
          </p:nvPr>
        </p:nvSpPr>
        <p:spPr>
          <a:xfrm>
            <a:off x="252264" y="908720"/>
            <a:ext cx="8891736" cy="5478239"/>
          </a:xfrm>
        </p:spPr>
        <p:txBody>
          <a:bodyPr lIns="64291" tIns="32146" rIns="64291" bIns="32146">
            <a:normAutofit/>
          </a:bodyPr>
          <a:lstStyle/>
          <a:p>
            <a:pPr marL="0" lvl="1" indent="0">
              <a:buClr>
                <a:schemeClr val="tx1"/>
              </a:buClr>
              <a:buSzPct val="80000"/>
              <a:buNone/>
            </a:pPr>
            <a:r>
              <a:rPr lang="en-US" sz="2500" dirty="0" smtClean="0">
                <a:solidFill>
                  <a:srgbClr val="0070C0"/>
                </a:solidFill>
              </a:rPr>
              <a:t>We believe the following elements are critical for your students’ success.  </a:t>
            </a:r>
            <a:r>
              <a:rPr lang="en-NZ" sz="2500" dirty="0" smtClean="0">
                <a:solidFill>
                  <a:srgbClr val="0070C0"/>
                </a:solidFill>
              </a:rPr>
              <a:t>Livewire Learning h</a:t>
            </a:r>
            <a:r>
              <a:rPr lang="en-US" sz="2500" dirty="0" smtClean="0">
                <a:solidFill>
                  <a:srgbClr val="0070C0"/>
                </a:solidFill>
              </a:rPr>
              <a:t>elps students become </a:t>
            </a:r>
            <a:r>
              <a:rPr lang="en-US" sz="2500" b="1" dirty="0" smtClean="0">
                <a:solidFill>
                  <a:srgbClr val="0070C0"/>
                </a:solidFill>
              </a:rPr>
              <a:t>self-directed/independent learners </a:t>
            </a:r>
            <a:r>
              <a:rPr lang="en-US" sz="2500" dirty="0" smtClean="0">
                <a:solidFill>
                  <a:srgbClr val="0070C0"/>
                </a:solidFill>
              </a:rPr>
              <a:t>because it:</a:t>
            </a:r>
            <a:br>
              <a:rPr lang="en-US" sz="2500" dirty="0" smtClean="0">
                <a:solidFill>
                  <a:srgbClr val="0070C0"/>
                </a:solidFill>
              </a:rPr>
            </a:br>
            <a:endParaRPr lang="en-US" sz="2500" dirty="0" smtClean="0">
              <a:solidFill>
                <a:srgbClr val="0070C0"/>
              </a:solidFill>
            </a:endParaRPr>
          </a:p>
          <a:p>
            <a:pPr lvl="1">
              <a:lnSpc>
                <a:spcPts val="2303"/>
              </a:lnSpc>
              <a:spcAft>
                <a:spcPts val="695"/>
              </a:spcAft>
              <a:buClr>
                <a:schemeClr val="tx1"/>
              </a:buClr>
              <a:buSzPct val="80000"/>
            </a:pPr>
            <a:r>
              <a:rPr lang="en-NZ" sz="2500" dirty="0" smtClean="0">
                <a:solidFill>
                  <a:srgbClr val="0070C0"/>
                </a:solidFill>
              </a:rPr>
              <a:t>Provides useful </a:t>
            </a:r>
            <a:r>
              <a:rPr lang="en-NZ" sz="2500" b="1" dirty="0" smtClean="0">
                <a:solidFill>
                  <a:srgbClr val="0070C0"/>
                </a:solidFill>
              </a:rPr>
              <a:t>in-class support material</a:t>
            </a:r>
            <a:r>
              <a:rPr lang="en-NZ" sz="2500" dirty="0" smtClean="0">
                <a:solidFill>
                  <a:srgbClr val="0070C0"/>
                </a:solidFill>
              </a:rPr>
              <a:t/>
            </a:r>
            <a:br>
              <a:rPr lang="en-NZ" sz="2500" dirty="0" smtClean="0">
                <a:solidFill>
                  <a:srgbClr val="0070C0"/>
                </a:solidFill>
              </a:rPr>
            </a:br>
            <a:endParaRPr lang="en-NZ" sz="2500" dirty="0" smtClean="0">
              <a:solidFill>
                <a:srgbClr val="0070C0"/>
              </a:solidFill>
            </a:endParaRPr>
          </a:p>
          <a:p>
            <a:pPr lvl="1">
              <a:lnSpc>
                <a:spcPts val="2303"/>
              </a:lnSpc>
              <a:spcAft>
                <a:spcPts val="695"/>
              </a:spcAft>
              <a:buClr>
                <a:schemeClr val="tx1"/>
              </a:buClr>
              <a:buSzPct val="80000"/>
            </a:pPr>
            <a:r>
              <a:rPr lang="en-NZ" sz="2500" dirty="0" smtClean="0">
                <a:solidFill>
                  <a:srgbClr val="0070C0"/>
                </a:solidFill>
              </a:rPr>
              <a:t>Provides </a:t>
            </a:r>
            <a:r>
              <a:rPr lang="en-NZ" sz="2500" b="1" dirty="0" smtClean="0">
                <a:solidFill>
                  <a:srgbClr val="0070C0"/>
                </a:solidFill>
              </a:rPr>
              <a:t>structured homework </a:t>
            </a:r>
            <a:r>
              <a:rPr lang="en-NZ" sz="2500" dirty="0" smtClean="0">
                <a:solidFill>
                  <a:srgbClr val="0070C0"/>
                </a:solidFill>
              </a:rPr>
              <a:t>during term</a:t>
            </a:r>
            <a:br>
              <a:rPr lang="en-NZ" sz="2500" dirty="0" smtClean="0">
                <a:solidFill>
                  <a:srgbClr val="0070C0"/>
                </a:solidFill>
              </a:rPr>
            </a:br>
            <a:endParaRPr lang="en-NZ" sz="2500" dirty="0" smtClean="0">
              <a:solidFill>
                <a:srgbClr val="0070C0"/>
              </a:solidFill>
            </a:endParaRPr>
          </a:p>
          <a:p>
            <a:pPr lvl="1">
              <a:lnSpc>
                <a:spcPts val="2303"/>
              </a:lnSpc>
              <a:spcAft>
                <a:spcPts val="695"/>
              </a:spcAft>
              <a:buClr>
                <a:schemeClr val="tx1"/>
              </a:buClr>
              <a:buSzPct val="80000"/>
            </a:pPr>
            <a:r>
              <a:rPr lang="en-NZ" sz="2500" dirty="0" smtClean="0">
                <a:solidFill>
                  <a:srgbClr val="0070C0"/>
                </a:solidFill>
              </a:rPr>
              <a:t>Provides comprehensive </a:t>
            </a:r>
            <a:r>
              <a:rPr lang="en-NZ" sz="2500" b="1" dirty="0" smtClean="0">
                <a:solidFill>
                  <a:srgbClr val="0070C0"/>
                </a:solidFill>
              </a:rPr>
              <a:t>end-of-year revision </a:t>
            </a:r>
            <a:r>
              <a:rPr lang="en-NZ" sz="2500" dirty="0" smtClean="0">
                <a:solidFill>
                  <a:srgbClr val="0070C0"/>
                </a:solidFill>
              </a:rPr>
              <a:t>material</a:t>
            </a:r>
            <a:br>
              <a:rPr lang="en-NZ" sz="2500" dirty="0" smtClean="0">
                <a:solidFill>
                  <a:srgbClr val="0070C0"/>
                </a:solidFill>
              </a:rPr>
            </a:br>
            <a:endParaRPr lang="en-NZ" sz="2500" dirty="0" smtClean="0">
              <a:solidFill>
                <a:srgbClr val="0070C0"/>
              </a:solidFill>
            </a:endParaRPr>
          </a:p>
          <a:p>
            <a:pPr lvl="1">
              <a:lnSpc>
                <a:spcPts val="2303"/>
              </a:lnSpc>
              <a:spcAft>
                <a:spcPts val="695"/>
              </a:spcAft>
              <a:buClr>
                <a:schemeClr val="tx1"/>
              </a:buClr>
              <a:buSzPct val="80000"/>
            </a:pPr>
            <a:r>
              <a:rPr lang="en-NZ" sz="2500" dirty="0" smtClean="0">
                <a:solidFill>
                  <a:srgbClr val="0070C0"/>
                </a:solidFill>
              </a:rPr>
              <a:t>Uses </a:t>
            </a:r>
            <a:r>
              <a:rPr lang="en-NZ" sz="2500" b="1" dirty="0" smtClean="0">
                <a:solidFill>
                  <a:srgbClr val="0070C0"/>
                </a:solidFill>
              </a:rPr>
              <a:t>accelerated learning principles</a:t>
            </a:r>
            <a:r>
              <a:rPr lang="en-NZ" sz="2500" dirty="0" smtClean="0">
                <a:solidFill>
                  <a:srgbClr val="0070C0"/>
                </a:solidFill>
              </a:rPr>
              <a:t> to improve learning</a:t>
            </a:r>
            <a:r>
              <a:rPr lang="en-US" sz="2500" dirty="0" smtClean="0">
                <a:solidFill>
                  <a:srgbClr val="0070C0"/>
                </a:solidFill>
              </a:rPr>
              <a:t/>
            </a:r>
            <a:br>
              <a:rPr lang="en-US" sz="2500" dirty="0" smtClean="0">
                <a:solidFill>
                  <a:srgbClr val="0070C0"/>
                </a:solidFill>
              </a:rPr>
            </a:br>
            <a:endParaRPr lang="en-US" sz="2500" dirty="0" smtClean="0">
              <a:solidFill>
                <a:srgbClr val="0070C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2474972E-FCF2-46BF-B658-74A383C77380}" type="slidenum">
              <a:rPr lang="en-US"/>
              <a:pPr algn="l" defTabSz="914430">
                <a:defRPr/>
              </a:pPr>
              <a:t>57</a:t>
            </a:fld>
            <a:endParaRPr lang="en-US" dirty="0"/>
          </a:p>
        </p:txBody>
      </p:sp>
      <p:sp>
        <p:nvSpPr>
          <p:cNvPr id="10243" name="Rectangle 4"/>
          <p:cNvSpPr>
            <a:spLocks noGrp="1"/>
          </p:cNvSpPr>
          <p:nvPr>
            <p:ph type="title" idx="4294967295"/>
          </p:nvPr>
        </p:nvSpPr>
        <p:spPr>
          <a:xfrm>
            <a:off x="408533" y="397371"/>
            <a:ext cx="8421812" cy="630660"/>
          </a:xfrm>
        </p:spPr>
        <p:txBody>
          <a:bodyPr tIns="32146"/>
          <a:lstStyle/>
          <a:p>
            <a:pPr eaLnBrk="1" hangingPunct="1"/>
            <a:r>
              <a:rPr lang="en-US" sz="2900" b="1" dirty="0" smtClean="0">
                <a:solidFill>
                  <a:srgbClr val="002060"/>
                </a:solidFill>
              </a:rPr>
              <a:t>Why do students like using Livewire?</a:t>
            </a:r>
          </a:p>
        </p:txBody>
      </p:sp>
      <p:sp>
        <p:nvSpPr>
          <p:cNvPr id="17412" name="Rectangle 5"/>
          <p:cNvSpPr>
            <a:spLocks noGrp="1"/>
          </p:cNvSpPr>
          <p:nvPr>
            <p:ph type="body" idx="4294967295"/>
          </p:nvPr>
        </p:nvSpPr>
        <p:spPr>
          <a:xfrm>
            <a:off x="423044" y="1189881"/>
            <a:ext cx="5915918" cy="5220519"/>
          </a:xfrm>
        </p:spPr>
        <p:txBody>
          <a:bodyPr lIns="64291" tIns="32146" rIns="64291" bIns="32146" rtlCol="0">
            <a:normAutofit/>
          </a:bodyPr>
          <a:lstStyle/>
          <a:p>
            <a:pPr marL="742874" lvl="1" indent="-285722" defTabSz="914306">
              <a:defRPr/>
            </a:pPr>
            <a:r>
              <a:rPr lang="en-NZ" sz="2500" dirty="0" smtClean="0">
                <a:solidFill>
                  <a:srgbClr val="0070C0"/>
                </a:solidFill>
              </a:rPr>
              <a:t>It’s appealing: it engages and motivates students</a:t>
            </a:r>
            <a:br>
              <a:rPr lang="en-NZ" sz="2500" dirty="0" smtClean="0">
                <a:solidFill>
                  <a:srgbClr val="0070C0"/>
                </a:solidFill>
              </a:rPr>
            </a:br>
            <a:endParaRPr lang="en-NZ" sz="2500" dirty="0" smtClean="0">
              <a:solidFill>
                <a:srgbClr val="0070C0"/>
              </a:solidFill>
            </a:endParaRPr>
          </a:p>
          <a:p>
            <a:pPr marL="742874" lvl="1" indent="-285722" defTabSz="914306">
              <a:defRPr/>
            </a:pPr>
            <a:r>
              <a:rPr lang="en-NZ" sz="2500" dirty="0" smtClean="0">
                <a:solidFill>
                  <a:srgbClr val="0070C0"/>
                </a:solidFill>
              </a:rPr>
              <a:t> It provides variety  and allows them to work productively on the computer</a:t>
            </a:r>
            <a:br>
              <a:rPr lang="en-NZ" sz="2500" dirty="0" smtClean="0">
                <a:solidFill>
                  <a:srgbClr val="0070C0"/>
                </a:solidFill>
              </a:rPr>
            </a:br>
            <a:endParaRPr lang="en-NZ" sz="2500" dirty="0" smtClean="0">
              <a:solidFill>
                <a:srgbClr val="0070C0"/>
              </a:solidFill>
            </a:endParaRPr>
          </a:p>
          <a:p>
            <a:pPr marL="742874" lvl="1" indent="-285722" defTabSz="914306">
              <a:defRPr/>
            </a:pPr>
            <a:r>
              <a:rPr lang="en-NZ" sz="2500" dirty="0" smtClean="0">
                <a:solidFill>
                  <a:srgbClr val="0070C0"/>
                </a:solidFill>
              </a:rPr>
              <a:t>It lets them work at their own pace</a:t>
            </a:r>
            <a:br>
              <a:rPr lang="en-NZ" sz="2500" dirty="0" smtClean="0">
                <a:solidFill>
                  <a:srgbClr val="0070C0"/>
                </a:solidFill>
              </a:rPr>
            </a:br>
            <a:endParaRPr lang="en-NZ" sz="2500" dirty="0" smtClean="0">
              <a:solidFill>
                <a:srgbClr val="0070C0"/>
              </a:solidFill>
            </a:endParaRPr>
          </a:p>
          <a:p>
            <a:pPr marL="742874" lvl="1" indent="-285722" defTabSz="914306">
              <a:defRPr/>
            </a:pPr>
            <a:r>
              <a:rPr lang="en-NZ" sz="2500" dirty="0" smtClean="0">
                <a:solidFill>
                  <a:srgbClr val="0070C0"/>
                </a:solidFill>
              </a:rPr>
              <a:t>They can see themselves improving</a:t>
            </a:r>
            <a:br>
              <a:rPr lang="en-NZ" sz="2500" dirty="0" smtClean="0">
                <a:solidFill>
                  <a:srgbClr val="0070C0"/>
                </a:solidFill>
              </a:rPr>
            </a:br>
            <a:endParaRPr lang="en-NZ" sz="2500" dirty="0" smtClean="0">
              <a:solidFill>
                <a:srgbClr val="0070C0"/>
              </a:solidFill>
            </a:endParaRPr>
          </a:p>
          <a:p>
            <a:pPr marL="742874" lvl="1" indent="-285722" defTabSz="914306">
              <a:defRPr/>
            </a:pPr>
            <a:r>
              <a:rPr lang="en-NZ" sz="2500" dirty="0" smtClean="0">
                <a:solidFill>
                  <a:srgbClr val="0070C0"/>
                </a:solidFill>
              </a:rPr>
              <a:t>It accelerates their learning </a:t>
            </a:r>
          </a:p>
        </p:txBody>
      </p:sp>
      <p:pic>
        <p:nvPicPr>
          <p:cNvPr id="10245" name="Picture 2" descr="iStock_000008699854Medium"/>
          <p:cNvPicPr>
            <a:picLocks noChangeAspect="1" noChangeArrowheads="1"/>
          </p:cNvPicPr>
          <p:nvPr/>
        </p:nvPicPr>
        <p:blipFill>
          <a:blip r:embed="rId3" cstate="print"/>
          <a:srcRect/>
          <a:stretch>
            <a:fillRect/>
          </a:stretch>
        </p:blipFill>
        <p:spPr bwMode="auto">
          <a:xfrm>
            <a:off x="5946056" y="2793877"/>
            <a:ext cx="2995910" cy="2176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9"/>
          <p:cNvSpPr>
            <a:spLocks noGrp="1"/>
          </p:cNvSpPr>
          <p:nvPr>
            <p:ph type="sldNum" sz="quarter" idx="12"/>
          </p:nvPr>
        </p:nvSpPr>
        <p:spPr bwMode="auto">
          <a:xfrm>
            <a:off x="457647" y="6356821"/>
            <a:ext cx="2133079" cy="365001"/>
          </a:xfrm>
          <a:ln>
            <a:miter lim="800000"/>
            <a:headEnd/>
            <a:tailEnd/>
          </a:ln>
        </p:spPr>
        <p:txBody>
          <a:bodyPr/>
          <a:lstStyle/>
          <a:p>
            <a:pPr algn="l" defTabSz="914430">
              <a:defRPr/>
            </a:pPr>
            <a:fld id="{E880681F-9DDC-4FB5-8579-3DBDF3C2A739}" type="slidenum">
              <a:rPr lang="en-US"/>
              <a:pPr algn="l" defTabSz="914430">
                <a:defRPr/>
              </a:pPr>
              <a:t>58</a:t>
            </a:fld>
            <a:endParaRPr lang="en-US" dirty="0"/>
          </a:p>
        </p:txBody>
      </p:sp>
      <p:sp>
        <p:nvSpPr>
          <p:cNvPr id="9219" name="Rectangle 4"/>
          <p:cNvSpPr>
            <a:spLocks noGrp="1"/>
          </p:cNvSpPr>
          <p:nvPr>
            <p:ph type="title" idx="4294967295"/>
          </p:nvPr>
        </p:nvSpPr>
        <p:spPr>
          <a:xfrm>
            <a:off x="395536" y="260648"/>
            <a:ext cx="8421812" cy="630660"/>
          </a:xfrm>
        </p:spPr>
        <p:txBody>
          <a:bodyPr tIns="32146"/>
          <a:lstStyle/>
          <a:p>
            <a:pPr eaLnBrk="1" hangingPunct="1"/>
            <a:r>
              <a:rPr lang="en-US" sz="2900" b="1" dirty="0" smtClean="0">
                <a:solidFill>
                  <a:srgbClr val="002060"/>
                </a:solidFill>
              </a:rPr>
              <a:t>Livewire’s Benefits for Teachers</a:t>
            </a:r>
          </a:p>
        </p:txBody>
      </p:sp>
      <p:sp>
        <p:nvSpPr>
          <p:cNvPr id="16388" name="Rectangle 5"/>
          <p:cNvSpPr>
            <a:spLocks noGrp="1"/>
          </p:cNvSpPr>
          <p:nvPr>
            <p:ph type="body" idx="4294967295"/>
          </p:nvPr>
        </p:nvSpPr>
        <p:spPr>
          <a:xfrm>
            <a:off x="423045" y="1189881"/>
            <a:ext cx="8421811" cy="5479480"/>
          </a:xfrm>
        </p:spPr>
        <p:txBody>
          <a:bodyPr lIns="64291" tIns="32146" rIns="64291" bIns="32146" rtlCol="0">
            <a:normAutofit lnSpcReduction="10000"/>
          </a:bodyPr>
          <a:lstStyle/>
          <a:p>
            <a:pPr marL="342865" indent="-342865" defTabSz="914306">
              <a:buNone/>
              <a:defRPr/>
            </a:pPr>
            <a:r>
              <a:rPr lang="en-NZ" sz="2200" dirty="0" smtClean="0">
                <a:solidFill>
                  <a:srgbClr val="0070C0"/>
                </a:solidFill>
              </a:rPr>
              <a:t>The programme was designed to  </a:t>
            </a:r>
            <a:endParaRPr lang="en-NZ" sz="2200" b="1" dirty="0" smtClean="0">
              <a:solidFill>
                <a:srgbClr val="0070C0"/>
              </a:solidFill>
            </a:endParaRPr>
          </a:p>
          <a:p>
            <a:pPr marL="342865" indent="-342865" defTabSz="914306">
              <a:defRPr/>
            </a:pPr>
            <a:r>
              <a:rPr lang="en-NZ" sz="2500" dirty="0" smtClean="0">
                <a:solidFill>
                  <a:srgbClr val="0070C0"/>
                </a:solidFill>
              </a:rPr>
              <a:t>Save </a:t>
            </a:r>
            <a:r>
              <a:rPr lang="en-NZ" sz="2500" dirty="0" smtClean="0">
                <a:solidFill>
                  <a:srgbClr val="0070C0"/>
                </a:solidFill>
              </a:rPr>
              <a:t>you time</a:t>
            </a:r>
            <a:endParaRPr lang="en-NZ" sz="2500" dirty="0" smtClean="0">
              <a:solidFill>
                <a:srgbClr val="0070C0"/>
              </a:solidFill>
            </a:endParaRPr>
          </a:p>
          <a:p>
            <a:pPr marL="342865" indent="-342865" defTabSz="914306">
              <a:defRPr/>
            </a:pPr>
            <a:r>
              <a:rPr lang="en-NZ" sz="2500" dirty="0" smtClean="0">
                <a:solidFill>
                  <a:srgbClr val="0070C0"/>
                </a:solidFill>
              </a:rPr>
              <a:t>Provide a way for </a:t>
            </a:r>
            <a:r>
              <a:rPr lang="en-NZ" sz="2500" dirty="0" smtClean="0">
                <a:solidFill>
                  <a:srgbClr val="0070C0"/>
                </a:solidFill>
              </a:rPr>
              <a:t>your students </a:t>
            </a:r>
            <a:r>
              <a:rPr lang="en-NZ" sz="2500" dirty="0" smtClean="0">
                <a:solidFill>
                  <a:srgbClr val="0070C0"/>
                </a:solidFill>
              </a:rPr>
              <a:t>to become more </a:t>
            </a:r>
            <a:r>
              <a:rPr lang="en-NZ" sz="2500" b="1" dirty="0" smtClean="0">
                <a:solidFill>
                  <a:srgbClr val="0070C0"/>
                </a:solidFill>
              </a:rPr>
              <a:t>self-directed</a:t>
            </a:r>
            <a:r>
              <a:rPr lang="en-NZ" sz="2500" dirty="0" smtClean="0">
                <a:solidFill>
                  <a:srgbClr val="0070C0"/>
                </a:solidFill>
              </a:rPr>
              <a:t> in their learning</a:t>
            </a:r>
          </a:p>
          <a:p>
            <a:pPr marL="342865" indent="-342865" defTabSz="914306">
              <a:defRPr/>
            </a:pPr>
            <a:r>
              <a:rPr lang="en-NZ" sz="2500" dirty="0" smtClean="0">
                <a:solidFill>
                  <a:srgbClr val="0070C0"/>
                </a:solidFill>
              </a:rPr>
              <a:t>Help </a:t>
            </a:r>
            <a:r>
              <a:rPr lang="en-NZ" sz="2500" dirty="0" smtClean="0">
                <a:solidFill>
                  <a:srgbClr val="0070C0"/>
                </a:solidFill>
              </a:rPr>
              <a:t>you</a:t>
            </a:r>
            <a:r>
              <a:rPr lang="en-NZ" sz="2500" dirty="0" smtClean="0">
                <a:solidFill>
                  <a:srgbClr val="0070C0"/>
                </a:solidFill>
              </a:rPr>
              <a:t> </a:t>
            </a:r>
            <a:r>
              <a:rPr lang="en-NZ" sz="2500" dirty="0" smtClean="0">
                <a:solidFill>
                  <a:srgbClr val="0070C0"/>
                </a:solidFill>
              </a:rPr>
              <a:t>meet the needs of </a:t>
            </a:r>
            <a:r>
              <a:rPr lang="en-NZ" sz="2500" dirty="0" smtClean="0">
                <a:solidFill>
                  <a:srgbClr val="0070C0"/>
                </a:solidFill>
              </a:rPr>
              <a:t>the </a:t>
            </a:r>
            <a:r>
              <a:rPr lang="en-NZ" sz="2500" b="1" dirty="0" smtClean="0">
                <a:solidFill>
                  <a:srgbClr val="0070C0"/>
                </a:solidFill>
              </a:rPr>
              <a:t>different </a:t>
            </a:r>
            <a:r>
              <a:rPr lang="en-NZ" sz="2500" b="1" dirty="0" smtClean="0">
                <a:solidFill>
                  <a:srgbClr val="0070C0"/>
                </a:solidFill>
              </a:rPr>
              <a:t>learning </a:t>
            </a:r>
            <a:r>
              <a:rPr lang="en-NZ" sz="2500" b="1" dirty="0" smtClean="0">
                <a:solidFill>
                  <a:srgbClr val="0070C0"/>
                </a:solidFill>
              </a:rPr>
              <a:t>styles</a:t>
            </a:r>
            <a:r>
              <a:rPr lang="en-NZ" sz="2500" dirty="0" smtClean="0">
                <a:solidFill>
                  <a:srgbClr val="0070C0"/>
                </a:solidFill>
              </a:rPr>
              <a:t> of </a:t>
            </a:r>
            <a:r>
              <a:rPr lang="en-NZ" sz="2500" dirty="0" smtClean="0">
                <a:solidFill>
                  <a:srgbClr val="0070C0"/>
                </a:solidFill>
              </a:rPr>
              <a:t>students</a:t>
            </a:r>
            <a:endParaRPr lang="en-NZ" sz="2500" b="1" dirty="0" smtClean="0">
              <a:solidFill>
                <a:srgbClr val="0070C0"/>
              </a:solidFill>
            </a:endParaRPr>
          </a:p>
          <a:p>
            <a:pPr marL="342865" indent="-342865" defTabSz="914306">
              <a:defRPr/>
            </a:pPr>
            <a:r>
              <a:rPr lang="en-NZ" sz="2500" dirty="0" smtClean="0">
                <a:solidFill>
                  <a:srgbClr val="0070C0"/>
                </a:solidFill>
              </a:rPr>
              <a:t>Help </a:t>
            </a:r>
            <a:r>
              <a:rPr lang="en-NZ" sz="2500" dirty="0" smtClean="0">
                <a:solidFill>
                  <a:srgbClr val="0070C0"/>
                </a:solidFill>
              </a:rPr>
              <a:t>you </a:t>
            </a:r>
            <a:r>
              <a:rPr lang="en-NZ" sz="2500" b="1" dirty="0" smtClean="0">
                <a:solidFill>
                  <a:srgbClr val="0070C0"/>
                </a:solidFill>
              </a:rPr>
              <a:t>differentiate</a:t>
            </a:r>
            <a:r>
              <a:rPr lang="en-NZ" sz="2500" dirty="0" smtClean="0">
                <a:solidFill>
                  <a:srgbClr val="0070C0"/>
                </a:solidFill>
              </a:rPr>
              <a:t> </a:t>
            </a:r>
            <a:r>
              <a:rPr lang="en-NZ" sz="2500" dirty="0" smtClean="0">
                <a:solidFill>
                  <a:srgbClr val="0070C0"/>
                </a:solidFill>
              </a:rPr>
              <a:t>your learning programmes to meet the individual needs of students</a:t>
            </a:r>
          </a:p>
          <a:p>
            <a:pPr marL="342865" indent="-342865" defTabSz="914306">
              <a:defRPr/>
            </a:pPr>
            <a:r>
              <a:rPr lang="en-NZ" sz="2500" dirty="0" smtClean="0">
                <a:solidFill>
                  <a:srgbClr val="0070C0"/>
                </a:solidFill>
              </a:rPr>
              <a:t>Strengthen your students' chances of </a:t>
            </a:r>
            <a:r>
              <a:rPr lang="en-NZ" sz="2500" b="1" dirty="0" smtClean="0">
                <a:solidFill>
                  <a:srgbClr val="0070C0"/>
                </a:solidFill>
              </a:rPr>
              <a:t>success</a:t>
            </a:r>
            <a:r>
              <a:rPr lang="en-NZ" sz="2500" dirty="0" smtClean="0">
                <a:solidFill>
                  <a:srgbClr val="0070C0"/>
                </a:solidFill>
              </a:rPr>
              <a:t>, if used effectively</a:t>
            </a:r>
          </a:p>
          <a:p>
            <a:pPr marL="342865" indent="-342865" defTabSz="914306">
              <a:defRPr/>
            </a:pPr>
            <a:r>
              <a:rPr lang="en-NZ" sz="2500" dirty="0" smtClean="0">
                <a:solidFill>
                  <a:srgbClr val="0070C0"/>
                </a:solidFill>
              </a:rPr>
              <a:t>Provide a way of </a:t>
            </a:r>
            <a:r>
              <a:rPr lang="en-NZ" sz="2500" b="1" dirty="0" smtClean="0">
                <a:solidFill>
                  <a:srgbClr val="0070C0"/>
                </a:solidFill>
              </a:rPr>
              <a:t>integrating IT</a:t>
            </a:r>
            <a:r>
              <a:rPr lang="en-NZ" sz="2500" dirty="0" smtClean="0">
                <a:solidFill>
                  <a:srgbClr val="0070C0"/>
                </a:solidFill>
              </a:rPr>
              <a:t> into the teaching and learning programmes of school</a:t>
            </a:r>
          </a:p>
          <a:p>
            <a:pPr marL="342865" indent="-342865" defTabSz="914306">
              <a:defRPr/>
            </a:pPr>
            <a:r>
              <a:rPr lang="en-NZ" sz="2500" dirty="0" smtClean="0">
                <a:solidFill>
                  <a:srgbClr val="0070C0"/>
                </a:solidFill>
              </a:rPr>
              <a:t>Strengthen the link between school and home with regard to homework.</a:t>
            </a:r>
          </a:p>
          <a:p>
            <a:pPr marL="742874" lvl="1" indent="-285722" defTabSz="914306">
              <a:defRPr/>
            </a:pPr>
            <a:endParaRPr lang="en-NZ" sz="25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Contact details</a:t>
            </a:r>
            <a:endParaRPr lang="en-NZ" dirty="0"/>
          </a:p>
        </p:txBody>
      </p:sp>
      <p:sp>
        <p:nvSpPr>
          <p:cNvPr id="3" name="Content Placeholder 2"/>
          <p:cNvSpPr>
            <a:spLocks noGrp="1"/>
          </p:cNvSpPr>
          <p:nvPr>
            <p:ph idx="1"/>
          </p:nvPr>
        </p:nvSpPr>
        <p:spPr/>
        <p:txBody>
          <a:bodyPr/>
          <a:lstStyle/>
          <a:p>
            <a:r>
              <a:rPr lang="en-NZ" dirty="0" smtClean="0"/>
              <a:t>Neil Riley</a:t>
            </a:r>
            <a:br>
              <a:rPr lang="en-NZ" dirty="0" smtClean="0"/>
            </a:br>
            <a:r>
              <a:rPr lang="en-NZ" dirty="0" smtClean="0"/>
              <a:t/>
            </a:r>
            <a:br>
              <a:rPr lang="en-NZ" dirty="0" smtClean="0"/>
            </a:br>
            <a:r>
              <a:rPr lang="en-NZ" dirty="0" smtClean="0">
                <a:solidFill>
                  <a:srgbClr val="002060"/>
                </a:solidFill>
              </a:rPr>
              <a:t>editor@livewirelearning.co.nz</a:t>
            </a:r>
            <a:r>
              <a:rPr lang="en-NZ" dirty="0" smtClean="0"/>
              <a:t/>
            </a:r>
            <a:br>
              <a:rPr lang="en-NZ" dirty="0" smtClean="0"/>
            </a:br>
            <a:r>
              <a:rPr lang="en-NZ" dirty="0" smtClean="0"/>
              <a:t/>
            </a:r>
            <a:br>
              <a:rPr lang="en-NZ" dirty="0" smtClean="0"/>
            </a:br>
            <a:r>
              <a:rPr lang="en-NZ" dirty="0" smtClean="0"/>
              <a:t>021 158 4288</a:t>
            </a:r>
          </a:p>
          <a:p>
            <a:pPr>
              <a:buNone/>
            </a:pPr>
            <a:endParaRPr lang="en-NZ"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632966" cy="529128"/>
          </a:xfrm>
        </p:spPr>
        <p:txBody>
          <a:bodyPr>
            <a:noAutofit/>
          </a:bodyPr>
          <a:lstStyle/>
          <a:p>
            <a:pPr algn="ctr"/>
            <a:r>
              <a:rPr lang="en-US" sz="3600" dirty="0" smtClean="0">
                <a:solidFill>
                  <a:srgbClr val="002060"/>
                </a:solidFill>
              </a:rPr>
              <a:t>2. SDL @ Westmount </a:t>
            </a:r>
            <a:r>
              <a:rPr lang="en-US" sz="3600" dirty="0" smtClean="0">
                <a:solidFill>
                  <a:srgbClr val="002060"/>
                </a:solidFill>
              </a:rPr>
              <a:t>School: Yrs 9-13</a:t>
            </a:r>
            <a:endParaRPr lang="en-NZ"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99762296"/>
              </p:ext>
            </p:extLst>
          </p:nvPr>
        </p:nvGraphicFramePr>
        <p:xfrm>
          <a:off x="467544" y="404664"/>
          <a:ext cx="828092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55576" y="692696"/>
            <a:ext cx="3240360" cy="646331"/>
          </a:xfrm>
          <a:prstGeom prst="rect">
            <a:avLst/>
          </a:prstGeom>
          <a:noFill/>
        </p:spPr>
        <p:txBody>
          <a:bodyPr wrap="square" rtlCol="0">
            <a:spAutoFit/>
          </a:bodyPr>
          <a:lstStyle/>
          <a:p>
            <a:pPr lvl="0"/>
            <a:r>
              <a:rPr lang="en-US" b="1" dirty="0" smtClean="0">
                <a:solidFill>
                  <a:srgbClr val="0070C0"/>
                </a:solidFill>
              </a:rPr>
              <a:t>SDL – Blended Learning for  all Yr 9-13 </a:t>
            </a:r>
            <a:endParaRPr lang="en-NZ" dirty="0"/>
          </a:p>
        </p:txBody>
      </p:sp>
      <p:pic>
        <p:nvPicPr>
          <p:cNvPr id="6" name="Picture 5" descr="Rawiri and SHGS 5.JPG"/>
          <p:cNvPicPr>
            <a:picLocks noChangeAspect="1"/>
          </p:cNvPicPr>
          <p:nvPr/>
        </p:nvPicPr>
        <p:blipFill>
          <a:blip r:embed="rId8" cstate="print"/>
          <a:stretch>
            <a:fillRect/>
          </a:stretch>
        </p:blipFill>
        <p:spPr>
          <a:xfrm>
            <a:off x="467544" y="3140968"/>
            <a:ext cx="1656184" cy="1349483"/>
          </a:xfrm>
          <a:prstGeom prst="hexagon">
            <a:avLst/>
          </a:prstGeom>
        </p:spPr>
      </p:pic>
      <p:cxnSp>
        <p:nvCxnSpPr>
          <p:cNvPr id="8" name="Straight Arrow Connector 7"/>
          <p:cNvCxnSpPr/>
          <p:nvPr/>
        </p:nvCxnSpPr>
        <p:spPr>
          <a:xfrm>
            <a:off x="2843808" y="3501008"/>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59832" y="3356992"/>
            <a:ext cx="720080"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995936" y="4077072"/>
            <a:ext cx="72008"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2000" y="3789040"/>
            <a:ext cx="151216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64088" y="764704"/>
            <a:ext cx="3240360" cy="830997"/>
          </a:xfrm>
          <a:prstGeom prst="rect">
            <a:avLst/>
          </a:prstGeom>
          <a:noFill/>
        </p:spPr>
        <p:txBody>
          <a:bodyPr wrap="square" rtlCol="0">
            <a:spAutoFit/>
          </a:bodyPr>
          <a:lstStyle/>
          <a:p>
            <a:r>
              <a:rPr lang="en-NZ" sz="2400" b="1" dirty="0" smtClean="0">
                <a:solidFill>
                  <a:srgbClr val="C00000"/>
                </a:solidFill>
              </a:rPr>
              <a:t>Yr 9 and 10 French</a:t>
            </a:r>
          </a:p>
          <a:p>
            <a:r>
              <a:rPr lang="en-NZ" sz="2400" b="1" dirty="0" smtClean="0">
                <a:solidFill>
                  <a:srgbClr val="C00000"/>
                </a:solidFill>
              </a:rPr>
              <a:t>Year  11, 12, 13 English</a:t>
            </a:r>
            <a:endParaRPr lang="en-NZ" sz="2400" b="1" dirty="0">
              <a:solidFill>
                <a:srgbClr val="C00000"/>
              </a:solidFill>
            </a:endParaRPr>
          </a:p>
        </p:txBody>
      </p:sp>
    </p:spTree>
    <p:extLst>
      <p:ext uri="{BB962C8B-B14F-4D97-AF65-F5344CB8AC3E}">
        <p14:creationId xmlns:p14="http://schemas.microsoft.com/office/powerpoint/2010/main" xmlns="" val="162815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halkdust101.files.wordpress.com/2009/03/grr.png?w=586&amp;h=468"/>
          <p:cNvPicPr>
            <a:picLocks noGrp="1"/>
          </p:cNvPicPr>
          <p:nvPr>
            <p:ph idx="1"/>
          </p:nvPr>
        </p:nvPicPr>
        <p:blipFill>
          <a:blip r:embed="rId2" cstate="print"/>
          <a:stretch>
            <a:fillRect/>
          </a:stretch>
        </p:blipFill>
        <p:spPr bwMode="auto">
          <a:xfrm>
            <a:off x="1475656" y="692696"/>
            <a:ext cx="6192688" cy="5631905"/>
          </a:xfrm>
          <a:prstGeom prst="rect">
            <a:avLst/>
          </a:prstGeom>
          <a:noFill/>
          <a:ln w="9525">
            <a:noFill/>
            <a:miter lim="800000"/>
            <a:headEnd/>
            <a:tailEnd/>
          </a:ln>
        </p:spPr>
      </p:pic>
      <p:sp>
        <p:nvSpPr>
          <p:cNvPr id="3" name="Title 1"/>
          <p:cNvSpPr>
            <a:spLocks noGrp="1"/>
          </p:cNvSpPr>
          <p:nvPr>
            <p:ph type="title"/>
          </p:nvPr>
        </p:nvSpPr>
        <p:spPr>
          <a:xfrm>
            <a:off x="467544" y="188640"/>
            <a:ext cx="8229600" cy="708688"/>
          </a:xfrm>
        </p:spPr>
        <p:txBody>
          <a:bodyPr>
            <a:normAutofit/>
          </a:bodyPr>
          <a:lstStyle/>
          <a:p>
            <a:r>
              <a:rPr lang="en-NZ" sz="3600" b="1" dirty="0" smtClean="0">
                <a:solidFill>
                  <a:srgbClr val="002060"/>
                </a:solidFill>
              </a:rPr>
              <a:t>3. WHAT IS SELF DIRECTED LEARNING?</a:t>
            </a:r>
            <a:endParaRPr lang="en-NZ" sz="36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lstStyle/>
          <a:p>
            <a:endParaRPr lang="en-NZ" dirty="0"/>
          </a:p>
        </p:txBody>
      </p:sp>
      <p:pic>
        <p:nvPicPr>
          <p:cNvPr id="4" name="Picture 3" descr="SDL Pathways.jpg"/>
          <p:cNvPicPr>
            <a:picLocks noChangeAspect="1"/>
          </p:cNvPicPr>
          <p:nvPr/>
        </p:nvPicPr>
        <p:blipFill>
          <a:blip r:embed="rId3" cstate="print"/>
          <a:stretch>
            <a:fillRect/>
          </a:stretch>
        </p:blipFill>
        <p:spPr>
          <a:xfrm>
            <a:off x="9525" y="1719262"/>
            <a:ext cx="9129898" cy="3725962"/>
          </a:xfrm>
          <a:prstGeom prst="rect">
            <a:avLst/>
          </a:prstGeom>
        </p:spPr>
      </p:pic>
      <p:sp>
        <p:nvSpPr>
          <p:cNvPr id="5" name="Title 1"/>
          <p:cNvSpPr txBox="1">
            <a:spLocks/>
          </p:cNvSpPr>
          <p:nvPr/>
        </p:nvSpPr>
        <p:spPr>
          <a:xfrm>
            <a:off x="457200" y="704088"/>
            <a:ext cx="8229600" cy="70868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NZ" sz="3600" b="1" i="0" u="none" strike="noStrike" kern="1200" cap="none" spc="0" normalizeH="0" baseline="0" noProof="0" dirty="0" smtClean="0">
                <a:ln>
                  <a:noFill/>
                </a:ln>
                <a:solidFill>
                  <a:srgbClr val="002060"/>
                </a:solidFill>
                <a:effectLst>
                  <a:outerShdw blurRad="38100" dist="25400" dir="5400000" algn="tl" rotWithShape="0">
                    <a:srgbClr val="000000">
                      <a:alpha val="43000"/>
                    </a:srgbClr>
                  </a:outerShdw>
                </a:effectLst>
                <a:uLnTx/>
                <a:uFillTx/>
                <a:latin typeface="+mj-lt"/>
                <a:ea typeface="+mj-ea"/>
                <a:cs typeface="+mj-cs"/>
              </a:rPr>
              <a:t>3. WHAT IS SELF DIRECTED LEARNING?</a:t>
            </a:r>
            <a:endParaRPr kumimoji="0" lang="en-NZ" sz="3600" b="1" i="0" u="none" strike="noStrike" kern="1200" cap="none" spc="0" normalizeH="0" baseline="0" noProof="0" dirty="0">
              <a:ln>
                <a:noFill/>
              </a:ln>
              <a:solidFill>
                <a:srgbClr val="002060"/>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NZ" sz="3600" b="1" dirty="0" smtClean="0">
                <a:solidFill>
                  <a:srgbClr val="002060"/>
                </a:solidFill>
              </a:rPr>
              <a:t>3. WHAT IS SELF DIRECTED LEARNING?</a:t>
            </a:r>
            <a:endParaRPr lang="en-NZ" sz="3600" b="1" dirty="0">
              <a:solidFill>
                <a:srgbClr val="002060"/>
              </a:solidFill>
            </a:endParaRPr>
          </a:p>
        </p:txBody>
      </p:sp>
      <p:sp>
        <p:nvSpPr>
          <p:cNvPr id="3" name="Content Placeholder 2"/>
          <p:cNvSpPr>
            <a:spLocks noGrp="1"/>
          </p:cNvSpPr>
          <p:nvPr>
            <p:ph idx="1"/>
          </p:nvPr>
        </p:nvSpPr>
        <p:spPr>
          <a:xfrm>
            <a:off x="457200" y="1628800"/>
            <a:ext cx="8229600" cy="4695800"/>
          </a:xfrm>
        </p:spPr>
        <p:txBody>
          <a:bodyPr>
            <a:normAutofit fontScale="92500" lnSpcReduction="10000"/>
          </a:bodyPr>
          <a:lstStyle/>
          <a:p>
            <a:pPr>
              <a:buNone/>
            </a:pPr>
            <a:r>
              <a:rPr lang="en-NZ" dirty="0" smtClean="0"/>
              <a:t>•</a:t>
            </a:r>
            <a:r>
              <a:rPr lang="en-NZ" dirty="0" smtClean="0">
                <a:solidFill>
                  <a:srgbClr val="0070C0"/>
                </a:solidFill>
              </a:rPr>
              <a:t>	The spectrum of self directed learning begins with teacher directed learning and the </a:t>
            </a:r>
            <a:r>
              <a:rPr lang="en-NZ" b="1" dirty="0" smtClean="0">
                <a:solidFill>
                  <a:srgbClr val="FF0000"/>
                </a:solidFill>
              </a:rPr>
              <a:t>responsibility gradually shifts to the learner</a:t>
            </a:r>
          </a:p>
          <a:p>
            <a:pPr>
              <a:buNone/>
            </a:pPr>
            <a:r>
              <a:rPr lang="en-NZ" dirty="0" smtClean="0">
                <a:solidFill>
                  <a:srgbClr val="0070C0"/>
                </a:solidFill>
              </a:rPr>
              <a:t>•	Self directed learning views learners </a:t>
            </a:r>
            <a:r>
              <a:rPr lang="en-NZ" dirty="0" smtClean="0">
                <a:solidFill>
                  <a:srgbClr val="FF0000"/>
                </a:solidFill>
              </a:rPr>
              <a:t>as </a:t>
            </a:r>
            <a:r>
              <a:rPr lang="en-NZ" b="1" dirty="0" smtClean="0">
                <a:solidFill>
                  <a:srgbClr val="FF0000"/>
                </a:solidFill>
              </a:rPr>
              <a:t>responsible owners </a:t>
            </a:r>
            <a:r>
              <a:rPr lang="en-NZ" dirty="0" smtClean="0">
                <a:solidFill>
                  <a:srgbClr val="0070C0"/>
                </a:solidFill>
              </a:rPr>
              <a:t>and managers of their own learning process.</a:t>
            </a:r>
          </a:p>
          <a:p>
            <a:pPr>
              <a:buNone/>
            </a:pPr>
            <a:r>
              <a:rPr lang="en-NZ" dirty="0" smtClean="0">
                <a:solidFill>
                  <a:srgbClr val="0070C0"/>
                </a:solidFill>
              </a:rPr>
              <a:t>•	SDL recognises the significant role of </a:t>
            </a:r>
            <a:r>
              <a:rPr lang="en-NZ" b="1" dirty="0" smtClean="0">
                <a:solidFill>
                  <a:srgbClr val="FF0000"/>
                </a:solidFill>
              </a:rPr>
              <a:t>motivation</a:t>
            </a:r>
            <a:r>
              <a:rPr lang="en-NZ" dirty="0" smtClean="0">
                <a:solidFill>
                  <a:srgbClr val="0070C0"/>
                </a:solidFill>
              </a:rPr>
              <a:t> in initiating and maintaining learner’s efforts</a:t>
            </a:r>
          </a:p>
          <a:p>
            <a:pPr>
              <a:buNone/>
            </a:pPr>
            <a:r>
              <a:rPr lang="en-NZ" dirty="0" smtClean="0">
                <a:solidFill>
                  <a:srgbClr val="0070C0"/>
                </a:solidFill>
              </a:rPr>
              <a:t>•	Developing the skills and attitudes of self directed learning is </a:t>
            </a:r>
            <a:r>
              <a:rPr lang="en-NZ" b="1" dirty="0" smtClean="0">
                <a:solidFill>
                  <a:srgbClr val="0070C0"/>
                </a:solidFill>
              </a:rPr>
              <a:t>not relative to age or Year level </a:t>
            </a:r>
            <a:r>
              <a:rPr lang="en-NZ" dirty="0" smtClean="0">
                <a:solidFill>
                  <a:srgbClr val="0070C0"/>
                </a:solidFill>
              </a:rPr>
              <a:t>at school.  </a:t>
            </a:r>
          </a:p>
          <a:p>
            <a:pPr>
              <a:buNone/>
            </a:pPr>
            <a:r>
              <a:rPr lang="en-NZ" dirty="0" smtClean="0">
                <a:solidFill>
                  <a:srgbClr val="0070C0"/>
                </a:solidFill>
              </a:rPr>
              <a:t>•	Some students acquire these skills somewhat naturally and for others  they need to have the </a:t>
            </a:r>
            <a:r>
              <a:rPr lang="en-NZ" b="1" dirty="0" smtClean="0">
                <a:solidFill>
                  <a:srgbClr val="FF0000"/>
                </a:solidFill>
              </a:rPr>
              <a:t>skills modelled</a:t>
            </a:r>
            <a:r>
              <a:rPr lang="en-NZ" dirty="0" smtClean="0">
                <a:solidFill>
                  <a:srgbClr val="0070C0"/>
                </a:solidFill>
              </a:rPr>
              <a:t>, demonstrated and taught as a </a:t>
            </a:r>
            <a:r>
              <a:rPr lang="en-NZ" b="1" dirty="0" smtClean="0">
                <a:solidFill>
                  <a:srgbClr val="0070C0"/>
                </a:solidFill>
              </a:rPr>
              <a:t>deliberate act of teaching</a:t>
            </a:r>
          </a:p>
          <a:p>
            <a:endParaRPr lang="en-N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8553</TotalTime>
  <Words>2041</Words>
  <Application>Microsoft Office PowerPoint</Application>
  <PresentationFormat>On-screen Show (4:3)</PresentationFormat>
  <Paragraphs>308</Paragraphs>
  <Slides>59</Slides>
  <Notes>45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Flow</vt:lpstr>
      <vt:lpstr>Challenges of Self-directed Learning</vt:lpstr>
      <vt:lpstr>Slide 2</vt:lpstr>
      <vt:lpstr>Slide 3</vt:lpstr>
      <vt:lpstr>Slide 4</vt:lpstr>
      <vt:lpstr>Slide 5</vt:lpstr>
      <vt:lpstr>2. SDL @ Westmount School: Yrs 9-13</vt:lpstr>
      <vt:lpstr>3. WHAT IS SELF DIRECTED LEARNING?</vt:lpstr>
      <vt:lpstr>Slide 8</vt:lpstr>
      <vt:lpstr>3. WHAT IS SELF DIRECTED LEARNING?</vt:lpstr>
      <vt:lpstr>3. WHAT IS SELF DIRECTED LEARNING?</vt:lpstr>
      <vt:lpstr>4. Changes at the Macro Level of Teaching</vt:lpstr>
      <vt:lpstr>4. Changes at the Macro Level of Teaching</vt:lpstr>
      <vt:lpstr>4. Changes at the Macro Level of Teaching</vt:lpstr>
      <vt:lpstr>4. Changes at the Macro Level of Teaching</vt:lpstr>
      <vt:lpstr>5. Changes at the Micro Level of Teaching</vt:lpstr>
      <vt:lpstr>SDL  English@ WESTMOUNT SCHOOL</vt:lpstr>
      <vt:lpstr>6. Life in the Learning Centre</vt:lpstr>
      <vt:lpstr>7. Equipping self-directed learners</vt:lpstr>
      <vt:lpstr>7. Equipping self-directed learners</vt:lpstr>
      <vt:lpstr>8. Feedback to improve learning</vt:lpstr>
      <vt:lpstr>8. Feedback to improve learning</vt:lpstr>
      <vt:lpstr>Feedback to improve learning</vt:lpstr>
      <vt:lpstr>Feedback to improve learning</vt:lpstr>
      <vt:lpstr>Feedback to improve learning</vt:lpstr>
      <vt:lpstr>Feedback to improve learning</vt:lpstr>
      <vt:lpstr>Feedback to improve learning</vt:lpstr>
      <vt:lpstr>      E-LEARNING + WRITE-ON = SUCCESS  </vt:lpstr>
      <vt:lpstr>What is Livewire Learning?</vt:lpstr>
      <vt:lpstr>How does Livewire fit the Curriculum? </vt:lpstr>
      <vt:lpstr>Slide 30</vt:lpstr>
      <vt:lpstr> 1. LOG IN to   http://my.livewirelearning.co.nz</vt:lpstr>
      <vt:lpstr>    Install your Licence Code </vt:lpstr>
      <vt:lpstr>    Activate your Licence</vt:lpstr>
      <vt:lpstr>   Subjects Activated </vt:lpstr>
      <vt:lpstr>   Previous Attempts </vt:lpstr>
      <vt:lpstr>   Modules </vt:lpstr>
      <vt:lpstr>Slide 37</vt:lpstr>
      <vt:lpstr>Slide 38</vt:lpstr>
      <vt:lpstr>Slide 39</vt:lpstr>
      <vt:lpstr>Slide 40</vt:lpstr>
      <vt:lpstr>The Administration Suite</vt:lpstr>
      <vt:lpstr>Additional Notes</vt:lpstr>
      <vt:lpstr>Slide 43</vt:lpstr>
      <vt:lpstr>Slide 44</vt:lpstr>
      <vt:lpstr>Slide 45</vt:lpstr>
      <vt:lpstr>5. Principles of Accelerated Learning</vt:lpstr>
      <vt:lpstr>Principles of Accelerated Learning</vt:lpstr>
      <vt:lpstr>Principles of Accelerated Learning</vt:lpstr>
      <vt:lpstr>Slide 49</vt:lpstr>
      <vt:lpstr>Slide 50</vt:lpstr>
      <vt:lpstr>Slide 51</vt:lpstr>
      <vt:lpstr>Slide 52</vt:lpstr>
      <vt:lpstr>Slide 53</vt:lpstr>
      <vt:lpstr>Slide 54</vt:lpstr>
      <vt:lpstr>In Conclusion</vt:lpstr>
      <vt:lpstr>Benefits for students</vt:lpstr>
      <vt:lpstr>Why do students like using Livewire?</vt:lpstr>
      <vt:lpstr>Livewire’s Benefits for Teachers</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SELF DIRECTED LEARNING?</dc:title>
  <dc:creator>Neil S Riley</dc:creator>
  <cp:lastModifiedBy>Neil S Riley</cp:lastModifiedBy>
  <cp:revision>288</cp:revision>
  <dcterms:created xsi:type="dcterms:W3CDTF">2012-07-02T01:20:15Z</dcterms:created>
  <dcterms:modified xsi:type="dcterms:W3CDTF">2014-08-02T23:11:27Z</dcterms:modified>
</cp:coreProperties>
</file>